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273" r:id="rId6"/>
    <p:sldId id="2540" r:id="rId7"/>
    <p:sldId id="2546" r:id="rId8"/>
    <p:sldId id="271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5"/>
    <a:srgbClr val="023F88"/>
    <a:srgbClr val="8B030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17" autoAdjust="0"/>
  </p:normalViewPr>
  <p:slideViewPr>
    <p:cSldViewPr>
      <p:cViewPr varScale="1">
        <p:scale>
          <a:sx n="112" d="100"/>
          <a:sy n="11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3B6C0EB-6393-4210-833C-FDAD91152DE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BAFC014-FECE-41FB-93EE-F89DAA1B2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SECTION DIVIDER SLIDE</a:t>
            </a:r>
          </a:p>
          <a:p>
            <a:endParaRPr lang="en-US" dirty="0"/>
          </a:p>
          <a:p>
            <a:r>
              <a:rPr lang="en-US" dirty="0"/>
              <a:t>Use this to create subsections in your presentation.</a:t>
            </a:r>
          </a:p>
          <a:p>
            <a:r>
              <a:rPr lang="en-US" b="1" u="sng" dirty="0"/>
              <a:t>To</a:t>
            </a:r>
            <a:r>
              <a:rPr lang="en-US" b="1" u="sng" baseline="0" dirty="0"/>
              <a:t> Duplicate:</a:t>
            </a:r>
          </a:p>
          <a:p>
            <a:pPr marL="241632" indent="-241632">
              <a:buFont typeface="+mj-lt"/>
              <a:buAutoNum type="arabicPeriod"/>
            </a:pPr>
            <a:r>
              <a:rPr lang="en-US" baseline="0" dirty="0"/>
              <a:t>Right-click the slide in the left hand window</a:t>
            </a:r>
          </a:p>
          <a:p>
            <a:pPr marL="241632" indent="-241632">
              <a:buFont typeface="+mj-lt"/>
              <a:buAutoNum type="arabicPeriod"/>
            </a:pPr>
            <a:r>
              <a:rPr lang="en-US" baseline="0" dirty="0"/>
              <a:t>Select “Duplicate Slide”</a:t>
            </a:r>
          </a:p>
          <a:p>
            <a:pPr marL="241632" indent="-241632">
              <a:buFont typeface="+mj-lt"/>
              <a:buAutoNum type="arabicPeriod"/>
            </a:pPr>
            <a:r>
              <a:rPr lang="en-US" baseline="0" dirty="0"/>
              <a:t>Click and drag the new slide down the left hand window to place it in your desired location within your presentation</a:t>
            </a:r>
          </a:p>
          <a:p>
            <a:pPr marL="241632" indent="-241632">
              <a:buFont typeface="+mj-lt"/>
              <a:buAutoNum type="arabicPeriod"/>
            </a:pPr>
            <a:r>
              <a:rPr lang="en-US" baseline="0" dirty="0"/>
              <a:t>Change the text on the slide to the name of your subsection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How to place an image correctly</a:t>
            </a:r>
            <a:r>
              <a:rPr lang="en-US" b="1" u="sng" baseline="0"/>
              <a:t> using this template:</a:t>
            </a:r>
          </a:p>
          <a:p>
            <a:pPr marL="241632" indent="-241632">
              <a:buAutoNum type="arabicPeriod"/>
            </a:pPr>
            <a:r>
              <a:rPr lang="en-US" baseline="0"/>
              <a:t>Right-click on the large red box</a:t>
            </a:r>
          </a:p>
          <a:p>
            <a:pPr marL="241632" indent="-241632">
              <a:buAutoNum type="arabicPeriod"/>
            </a:pPr>
            <a:r>
              <a:rPr lang="en-US" baseline="0"/>
              <a:t>Select “Format Shape…” found at the bottom of the menu that appears</a:t>
            </a:r>
          </a:p>
          <a:p>
            <a:pPr marL="241632" indent="-241632">
              <a:buAutoNum type="arabicPeriod"/>
            </a:pPr>
            <a:r>
              <a:rPr lang="en-US" baseline="0"/>
              <a:t>Select “Fill” from the dialog box that opens, and choose the radio button that says “Picture or Texture Fill”</a:t>
            </a:r>
          </a:p>
          <a:p>
            <a:pPr marL="241632" indent="-241632">
              <a:buAutoNum type="arabicPeriod"/>
            </a:pPr>
            <a:r>
              <a:rPr lang="en-US" baseline="0"/>
              <a:t>A selection of buttons will appear underneath that option. Select “File…” and search for the image you want to use. </a:t>
            </a:r>
          </a:p>
          <a:p>
            <a:pPr marL="241632" indent="-241632">
              <a:buAutoNum type="arabicPeriod"/>
            </a:pPr>
            <a:r>
              <a:rPr lang="en-US" baseline="0"/>
              <a:t>Once you have found your image, select it and click “Insert”</a:t>
            </a:r>
          </a:p>
          <a:p>
            <a:pPr marL="241632" indent="-241632">
              <a:buAutoNum type="arabicPeriod"/>
            </a:pPr>
            <a:r>
              <a:rPr lang="en-US" baseline="0"/>
              <a:t>Your image will now appear where the red box initially was. It will appear squished or out of proportion.</a:t>
            </a:r>
          </a:p>
          <a:p>
            <a:pPr marL="241632" indent="-241632">
              <a:buAutoNum type="arabicPeriod"/>
            </a:pPr>
            <a:r>
              <a:rPr lang="en-US" baseline="0"/>
              <a:t>Click on the newly-placed image in the slide.</a:t>
            </a:r>
          </a:p>
          <a:p>
            <a:pPr marL="241632" indent="-241632">
              <a:buAutoNum type="arabicPeriod"/>
            </a:pPr>
            <a:r>
              <a:rPr lang="en-US" baseline="0"/>
              <a:t>In the top grey bar of your PowerPoint window, a magenta tab will appear called “Picture Tools Format”. Click on that tab.</a:t>
            </a:r>
          </a:p>
          <a:p>
            <a:pPr marL="241632" indent="-241632">
              <a:buAutoNum type="arabicPeriod"/>
            </a:pPr>
            <a:r>
              <a:rPr lang="en-US" baseline="0"/>
              <a:t>At the far right of the top menu bar, there will be a button titled “Crop” with a small arrow underneath it. Click on the arrow.</a:t>
            </a:r>
          </a:p>
          <a:p>
            <a:pPr marL="241632" indent="-241632">
              <a:buAutoNum type="arabicPeriod"/>
            </a:pPr>
            <a:r>
              <a:rPr lang="en-US" baseline="0"/>
              <a:t> Select “Fill” from the drop down menu</a:t>
            </a:r>
          </a:p>
          <a:p>
            <a:pPr marL="241632" indent="-241632">
              <a:buAutoNum type="arabicPeriod"/>
            </a:pPr>
            <a:r>
              <a:rPr lang="en-US" baseline="0"/>
              <a:t> Using your mouse, you can now move your image around within the frame. When you are satisfied with how it looks, click “Crop” in the top menu bar.</a:t>
            </a:r>
          </a:p>
          <a:p>
            <a:pPr marL="241632" indent="-241632">
              <a:buAutoNum type="arabicPeriod"/>
            </a:pPr>
            <a:r>
              <a:rPr lang="en-US" baseline="0"/>
              <a:t> Your picture is now perfectly in proportion.</a:t>
            </a:r>
          </a:p>
          <a:p>
            <a:pPr marL="241632" indent="-241632">
              <a:buAutoNum type="arabicPeriod"/>
            </a:pPr>
            <a:endParaRPr lang="en-US" baseline="0"/>
          </a:p>
          <a:p>
            <a:pPr defTabSz="966529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/>
              <a:t>**THIS OPTION IS FOR AN IMAGE THAT TAKES UP AN ENTIRE SLIDE. USE THIS FOR A VERY DRAMATIC OR BEAUTIFUL PHOTO ONLY. NO TEXT SHOULD APPEAR ANYWHERE ON THIS SLIDE, OTHER THAN THE HEADLINE.**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must</a:t>
            </a:r>
            <a:r>
              <a:rPr lang="en-US" baseline="0"/>
              <a:t> be the final slide for all your presentations. </a:t>
            </a:r>
            <a:r>
              <a:rPr lang="en-US" b="1" baseline="0"/>
              <a:t>DO NOT ADD ANY ADDITIONAL GRAPHICS OR TEXT TO THIS PAGE </a:t>
            </a:r>
            <a:r>
              <a:rPr lang="en-US" b="1" u="sng" baseline="0"/>
              <a:t>UNDER ANY CIRCUMSTANCES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014-FECE-41FB-93EE-F89DAA1B2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4648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2400" cy="175260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1273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18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593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all" normalizeH="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>
                <a:latin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767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05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15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10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6579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87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5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809E2-D797-400E-B283-F38D23A5685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6CB09C-B8B9-44D4-B9DD-86AEB948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52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92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all" baseline="0">
          <a:solidFill>
            <a:srgbClr val="023F8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DC5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23F8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B0E96-9F6F-B685-34A2-C85E44B04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IPLOCA </a:t>
            </a:r>
            <a:br>
              <a:rPr lang="en-US" sz="3100" dirty="0"/>
            </a:br>
            <a:r>
              <a:rPr lang="en-US" sz="3100" dirty="0"/>
              <a:t>Corporate social </a:t>
            </a:r>
            <a:br>
              <a:rPr lang="en-US" sz="3100" dirty="0"/>
            </a:br>
            <a:r>
              <a:rPr lang="en-US" sz="3100" dirty="0"/>
              <a:t>responsibility award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Submitted by:</a:t>
            </a:r>
            <a:br>
              <a:rPr lang="en-US" dirty="0"/>
            </a:br>
            <a:r>
              <a:rPr lang="en-US" dirty="0"/>
              <a:t>Ledcor Pipeline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594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F0BC2E-55BD-11A4-636D-0C2E3B9A5956}"/>
              </a:ext>
            </a:extLst>
          </p:cNvPr>
          <p:cNvSpPr/>
          <p:nvPr/>
        </p:nvSpPr>
        <p:spPr>
          <a:xfrm>
            <a:off x="5494946" y="3733800"/>
            <a:ext cx="3657600" cy="31242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19157" y="381000"/>
            <a:ext cx="8624131" cy="762000"/>
          </a:xfrm>
          <a:custGeom>
            <a:avLst/>
            <a:gdLst>
              <a:gd name="connsiteX0" fmla="*/ 0 w 8534400"/>
              <a:gd name="connsiteY0" fmla="*/ 0 h 457200"/>
              <a:gd name="connsiteX1" fmla="*/ 8534400 w 8534400"/>
              <a:gd name="connsiteY1" fmla="*/ 0 h 457200"/>
              <a:gd name="connsiteX2" fmla="*/ 8110818 w 8534400"/>
              <a:gd name="connsiteY2" fmla="*/ 443753 h 457200"/>
              <a:gd name="connsiteX3" fmla="*/ 0 w 8534400"/>
              <a:gd name="connsiteY3" fmla="*/ 457200 h 457200"/>
              <a:gd name="connsiteX4" fmla="*/ 0 w 853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457200">
                <a:moveTo>
                  <a:pt x="0" y="0"/>
                </a:moveTo>
                <a:lnTo>
                  <a:pt x="8534400" y="0"/>
                </a:lnTo>
                <a:lnTo>
                  <a:pt x="8110818" y="443753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023F88"/>
              </a:gs>
              <a:gs pos="100000">
                <a:srgbClr val="007DC5"/>
              </a:gs>
            </a:gsLst>
            <a:lin ang="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r>
              <a:rPr lang="en-US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Who we are: Ledcor Pipeline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AF88C0-8E40-46AF-83FD-699296FBB55F}"/>
              </a:ext>
            </a:extLst>
          </p:cNvPr>
          <p:cNvSpPr txBox="1">
            <a:spLocks/>
          </p:cNvSpPr>
          <p:nvPr/>
        </p:nvSpPr>
        <p:spPr>
          <a:xfrm>
            <a:off x="5571146" y="3810000"/>
            <a:ext cx="3581400" cy="304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DC5"/>
              </a:buClr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23F8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operation since 1971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Defined by our world class safety culture, environmental stewardship and community consciousness</a:t>
            </a:r>
          </a:p>
          <a:p>
            <a:r>
              <a:rPr lang="en-US" dirty="0"/>
              <a:t>Over 2600 employees</a:t>
            </a:r>
          </a:p>
          <a:p>
            <a:r>
              <a:rPr lang="en-US" dirty="0"/>
              <a:t>Expended over 18.7 million exposure-hours since 2020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9C6BB05-1BAD-65BC-13C2-3F2C7AE96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765083" cy="5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17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6955F0-5E2B-7DAF-CB32-56E0513BAA98}"/>
              </a:ext>
            </a:extLst>
          </p:cNvPr>
          <p:cNvSpPr/>
          <p:nvPr/>
        </p:nvSpPr>
        <p:spPr>
          <a:xfrm>
            <a:off x="4300671" y="4391047"/>
            <a:ext cx="4767129" cy="237474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286DCA-E193-DCF6-528D-3DBC42F7CEB7}"/>
              </a:ext>
            </a:extLst>
          </p:cNvPr>
          <p:cNvSpPr/>
          <p:nvPr/>
        </p:nvSpPr>
        <p:spPr>
          <a:xfrm>
            <a:off x="76200" y="2474190"/>
            <a:ext cx="6655400" cy="1770221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73CCB-E139-2CF2-17FE-BF7FDF8E3EBB}"/>
              </a:ext>
            </a:extLst>
          </p:cNvPr>
          <p:cNvSpPr/>
          <p:nvPr/>
        </p:nvSpPr>
        <p:spPr>
          <a:xfrm>
            <a:off x="76200" y="798320"/>
            <a:ext cx="6655400" cy="152923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1C563-24B6-A7FA-F441-9970967E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983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Haisla First Nation- Ledcor Haisla LP</a:t>
            </a:r>
          </a:p>
          <a:p>
            <a:r>
              <a:rPr lang="en-US" sz="1800" dirty="0"/>
              <a:t>Partnered in 2011</a:t>
            </a:r>
          </a:p>
          <a:p>
            <a:r>
              <a:rPr lang="en-US" sz="1800" dirty="0"/>
              <a:t>Coastal GasLink Section 8 West</a:t>
            </a:r>
          </a:p>
          <a:p>
            <a:r>
              <a:rPr lang="en-US" sz="1800" dirty="0"/>
              <a:t>55km of 48” in Kitimat, BC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Simpcw First Nation- Simpcw Ledcor LP</a:t>
            </a:r>
          </a:p>
          <a:p>
            <a:r>
              <a:rPr lang="en-US" sz="1800" dirty="0"/>
              <a:t>Partnered in 2017</a:t>
            </a:r>
          </a:p>
          <a:p>
            <a:r>
              <a:rPr lang="en-US" sz="1800" dirty="0"/>
              <a:t>Trans Mountain Expansion Project Reactivation- </a:t>
            </a:r>
          </a:p>
          <a:p>
            <a:pPr marL="400050" lvl="1" indent="0">
              <a:buNone/>
            </a:pPr>
            <a:r>
              <a:rPr lang="en-US" sz="1800" dirty="0"/>
              <a:t>Jasper, AB - Mount Robson, BC</a:t>
            </a:r>
          </a:p>
          <a:p>
            <a:r>
              <a:rPr lang="en-US" sz="1800" dirty="0"/>
              <a:t>150km from Hinton, AB to Hargreaves, BC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B6F28-C670-D5DA-B606-E63F33D88B76}"/>
              </a:ext>
            </a:extLst>
          </p:cNvPr>
          <p:cNvSpPr txBox="1"/>
          <p:nvPr/>
        </p:nvSpPr>
        <p:spPr>
          <a:xfrm rot="10800000" flipV="1">
            <a:off x="914398" y="171198"/>
            <a:ext cx="8229602" cy="531274"/>
          </a:xfrm>
          <a:custGeom>
            <a:avLst/>
            <a:gdLst>
              <a:gd name="connsiteX0" fmla="*/ 0 w 8534400"/>
              <a:gd name="connsiteY0" fmla="*/ 0 h 457200"/>
              <a:gd name="connsiteX1" fmla="*/ 8534400 w 8534400"/>
              <a:gd name="connsiteY1" fmla="*/ 0 h 457200"/>
              <a:gd name="connsiteX2" fmla="*/ 8110818 w 8534400"/>
              <a:gd name="connsiteY2" fmla="*/ 443753 h 457200"/>
              <a:gd name="connsiteX3" fmla="*/ 0 w 8534400"/>
              <a:gd name="connsiteY3" fmla="*/ 457200 h 457200"/>
              <a:gd name="connsiteX4" fmla="*/ 0 w 853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457200">
                <a:moveTo>
                  <a:pt x="0" y="0"/>
                </a:moveTo>
                <a:lnTo>
                  <a:pt x="8534400" y="0"/>
                </a:lnTo>
                <a:lnTo>
                  <a:pt x="8110818" y="443753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23F88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2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             </a:t>
            </a:r>
          </a:p>
          <a:p>
            <a:pPr algn="ctr"/>
            <a:r>
              <a:rPr lang="en-US" dirty="0"/>
              <a:t>Ledcor Pipeline- Active Indigenous Partners</a:t>
            </a:r>
            <a:endParaRPr lang="en-CA" dirty="0"/>
          </a:p>
          <a:p>
            <a:endParaRPr lang="en-US" dirty="0"/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B658E6C-01EA-C01A-491F-EAAF48286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66" y="984715"/>
            <a:ext cx="2061016" cy="449362"/>
          </a:xfrm>
          <a:prstGeom prst="rect">
            <a:avLst/>
          </a:prstGeom>
        </p:spPr>
      </p:pic>
      <p:pic>
        <p:nvPicPr>
          <p:cNvPr id="5" name="Picture 4" descr="A picture containing text, font, graphics, sketch&#10;&#10;Description automatically generated">
            <a:extLst>
              <a:ext uri="{FF2B5EF4-FFF2-40B4-BE49-F238E27FC236}">
                <a16:creationId xmlns:a16="http://schemas.microsoft.com/office/drawing/2014/main" id="{4F3E1E8E-388A-E765-579F-50CB78E11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82" y="2650908"/>
            <a:ext cx="1931000" cy="484263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A5FFCC5-F0A1-BF13-9D98-99DAF1AFD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28675"/>
              </p:ext>
            </p:extLst>
          </p:nvPr>
        </p:nvGraphicFramePr>
        <p:xfrm>
          <a:off x="76200" y="4391047"/>
          <a:ext cx="4114800" cy="201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8446795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47321998"/>
                    </a:ext>
                  </a:extLst>
                </a:gridCol>
              </a:tblGrid>
              <a:tr h="397619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INDIGENOUS WORKFORCE</a:t>
                      </a:r>
                      <a:endParaRPr lang="en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88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INDIGENOUS WORKFORCE</a:t>
                      </a:r>
                      <a:endParaRPr lang="en-C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90632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Coastal Gas Link Spread 8 W</a:t>
                      </a:r>
                      <a:endParaRPr lang="en-C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  <a:endParaRPr lang="en-CA" sz="2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78292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 Mountain Spreads 3/4a</a:t>
                      </a:r>
                      <a:endParaRPr lang="en-C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CA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7108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F5D7429-3C3B-39B4-00E0-E99BB4B23471}"/>
              </a:ext>
            </a:extLst>
          </p:cNvPr>
          <p:cNvSpPr txBox="1"/>
          <p:nvPr/>
        </p:nvSpPr>
        <p:spPr>
          <a:xfrm>
            <a:off x="4443507" y="4424259"/>
            <a:ext cx="4442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Committed to Connecting to the Communities We Work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long term relationships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Leave a positive impression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local hiring and utilize local and Indigenous subcontractors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Enrich the local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local quality of life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280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58438A-E862-2B91-483A-5C678B049939}"/>
              </a:ext>
            </a:extLst>
          </p:cNvPr>
          <p:cNvSpPr txBox="1"/>
          <p:nvPr/>
        </p:nvSpPr>
        <p:spPr>
          <a:xfrm rot="10800000" flipV="1">
            <a:off x="519869" y="509697"/>
            <a:ext cx="8624131" cy="762000"/>
          </a:xfrm>
          <a:custGeom>
            <a:avLst/>
            <a:gdLst>
              <a:gd name="connsiteX0" fmla="*/ 0 w 8534400"/>
              <a:gd name="connsiteY0" fmla="*/ 0 h 457200"/>
              <a:gd name="connsiteX1" fmla="*/ 8534400 w 8534400"/>
              <a:gd name="connsiteY1" fmla="*/ 0 h 457200"/>
              <a:gd name="connsiteX2" fmla="*/ 8110818 w 8534400"/>
              <a:gd name="connsiteY2" fmla="*/ 443753 h 457200"/>
              <a:gd name="connsiteX3" fmla="*/ 0 w 8534400"/>
              <a:gd name="connsiteY3" fmla="*/ 457200 h 457200"/>
              <a:gd name="connsiteX4" fmla="*/ 0 w 853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457200">
                <a:moveTo>
                  <a:pt x="0" y="0"/>
                </a:moveTo>
                <a:lnTo>
                  <a:pt x="8534400" y="0"/>
                </a:lnTo>
                <a:lnTo>
                  <a:pt x="8110818" y="443753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23F88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pPr algn="ctr"/>
            <a:r>
              <a:rPr lang="en-US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Ledcor Pipeline</a:t>
            </a:r>
          </a:p>
          <a:p>
            <a:pPr algn="ctr"/>
            <a:r>
              <a:rPr lang="en-US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Indigenous &amp; </a:t>
            </a:r>
            <a:r>
              <a:rPr lang="en-US" sz="20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en-US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Subcontractor Spend</a:t>
            </a:r>
            <a:endParaRPr lang="en-CA" sz="2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C28EC1-537E-02EC-0DB9-AE953A063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02983"/>
              </p:ext>
            </p:extLst>
          </p:nvPr>
        </p:nvGraphicFramePr>
        <p:xfrm>
          <a:off x="990600" y="1752600"/>
          <a:ext cx="7391400" cy="38493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97002592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947968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8449737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99792867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</a:t>
                      </a:r>
                      <a:endParaRPr lang="en-CA" sz="1800" b="1" i="1" u="none" kern="1200" cap="al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88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Indigenous </a:t>
                      </a:r>
                      <a:endParaRPr lang="en-CA" sz="1800" b="1" i="1" u="none" kern="1200" cap="al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88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</a:t>
                      </a:r>
                      <a:endParaRPr lang="en-CA" sz="1800" b="1" i="1" u="none" kern="1200" cap="al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88">
                        <a:alpha val="9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CA" sz="1800" b="1" i="1" u="none" kern="1200" cap="al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3F88">
                        <a:alpha val="9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7125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cap="al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 mountain Spread 3/4a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C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$477,654,247 </a:t>
                      </a:r>
                    </a:p>
                    <a:p>
                      <a:pPr marL="0" algn="ctr" defTabSz="914400" rtl="0" eaLnBrk="1" latinLnBrk="0" hangingPunct="1"/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$138,982,387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$616,636,634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285628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cap="al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 mountain Reactivation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$68,179,694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$1,992,496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$70,172,191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77989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US" sz="1600" b="1" cap="al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Coastal GasLink </a:t>
                      </a:r>
                    </a:p>
                    <a:p>
                      <a:r>
                        <a:rPr lang="en-US" sz="1600" b="1" cap="al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 8W</a:t>
                      </a:r>
                      <a:endParaRPr lang="en-CA" sz="160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$143,800,815</a:t>
                      </a:r>
                    </a:p>
                    <a:p>
                      <a:pPr marL="0" algn="ctr" defTabSz="914400" rtl="0" eaLnBrk="1" latinLnBrk="0" hangingPunct="1"/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$88,598,819</a:t>
                      </a:r>
                    </a:p>
                    <a:p>
                      <a:pPr marL="0" algn="ctr" defTabSz="914400" rtl="0" eaLnBrk="1" latinLnBrk="0" hangingPunct="1"/>
                      <a:endParaRPr lang="en-C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$232,399,635</a:t>
                      </a:r>
                      <a:endParaRPr lang="en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29077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cap="al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cap="al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CA" sz="1800" b="1" kern="1200" cap="all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C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$689,634,757</a:t>
                      </a:r>
                      <a:endParaRPr lang="en-CA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$229,573,703</a:t>
                      </a:r>
                      <a:endParaRPr lang="en-CA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8432"/>
                  </a:ext>
                </a:extLst>
              </a:tr>
            </a:tbl>
          </a:graphicData>
        </a:graphic>
      </p:graphicFrame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1598649-78AD-4DAF-1376-30D6557C4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9" y="5867400"/>
            <a:ext cx="917121" cy="6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0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0129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LOCA Submission 2019  -  Read-Only" id="{A9B03542-B546-465A-8D34-E6B2084B949A}" vid="{31D1A625-5B0D-4ACE-A281-62C48EB1D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WorkGroupLookup xmlns="4dfb0f92-9d8a-461a-9b4a-f274fda77dd4"/>
    <Target_x0020_Country xmlns="001af25c-698d-4c4d-97dc-5119512d17cb">
      <Value>Canada</Value>
      <Value>US</Value>
    </Target_x0020_Country>
    <WorkToolDescription xmlns="4dfb0f92-9d8a-461a-9b4a-f274fda77dd4" xsi:nil="true"/>
    <IsGlobal xmlns="2b02de74-33b5-48ef-8763-4f0f78cb73b0">false</IsGlobal>
    <IsPopular xmlns="2b02de74-33b5-48ef-8763-4f0f78cb73b0">true</IsPopular>
    <Tags xmlns="4dfb0f92-9d8a-461a-9b4a-f274fda77dd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C98BA042EEB4A8386B492E95C7A6E" ma:contentTypeVersion="10" ma:contentTypeDescription="Create a new document." ma:contentTypeScope="" ma:versionID="13a4a98fdc2613dafe62abef20a45b6c">
  <xsd:schema xmlns:xsd="http://www.w3.org/2001/XMLSchema" xmlns:xs="http://www.w3.org/2001/XMLSchema" xmlns:p="http://schemas.microsoft.com/office/2006/metadata/properties" xmlns:ns2="2b02de74-33b5-48ef-8763-4f0f78cb73b0" xmlns:ns3="4dfb0f92-9d8a-461a-9b4a-f274fda77dd4" xmlns:ns4="001af25c-698d-4c4d-97dc-5119512d17cb" targetNamespace="http://schemas.microsoft.com/office/2006/metadata/properties" ma:root="true" ma:fieldsID="e355ba19022d666277ed9fac92d0ea5a" ns2:_="" ns3:_="" ns4:_="">
    <xsd:import namespace="2b02de74-33b5-48ef-8763-4f0f78cb73b0"/>
    <xsd:import namespace="4dfb0f92-9d8a-461a-9b4a-f274fda77dd4"/>
    <xsd:import namespace="001af25c-698d-4c4d-97dc-5119512d17cb"/>
    <xsd:element name="properties">
      <xsd:complexType>
        <xsd:sequence>
          <xsd:element name="documentManagement">
            <xsd:complexType>
              <xsd:all>
                <xsd:element ref="ns2:IsPopular" minOccurs="0"/>
                <xsd:element ref="ns2:IsGlobal" minOccurs="0"/>
                <xsd:element ref="ns3:WorkToolDescription" minOccurs="0"/>
                <xsd:element ref="ns3:WorkGroupLookup" minOccurs="0"/>
                <xsd:element ref="ns3:Tags" minOccurs="0"/>
                <xsd:element ref="ns4:Target_x0020_Coun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de74-33b5-48ef-8763-4f0f78cb73b0" elementFormDefault="qualified">
    <xsd:import namespace="http://schemas.microsoft.com/office/2006/documentManagement/types"/>
    <xsd:import namespace="http://schemas.microsoft.com/office/infopath/2007/PartnerControls"/>
    <xsd:element name="IsPopular" ma:index="8" nillable="true" ma:displayName="Is Popular" ma:internalName="IsPopular">
      <xsd:simpleType>
        <xsd:restriction base="dms:Boolean"/>
      </xsd:simpleType>
    </xsd:element>
    <xsd:element name="IsGlobal" ma:index="9" nillable="true" ma:displayName="Is Global" ma:description="Display on intranet and all workgroups?" ma:internalName="IsGlob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b0f92-9d8a-461a-9b4a-f274fda77dd4" elementFormDefault="qualified">
    <xsd:import namespace="http://schemas.microsoft.com/office/2006/documentManagement/types"/>
    <xsd:import namespace="http://schemas.microsoft.com/office/infopath/2007/PartnerControls"/>
    <xsd:element name="WorkToolDescription" ma:index="10" nillable="true" ma:displayName="Description" ma:internalName="WorkToolDescription">
      <xsd:simpleType>
        <xsd:restriction base="dms:Text">
          <xsd:maxLength value="255"/>
        </xsd:restriction>
      </xsd:simpleType>
    </xsd:element>
    <xsd:element name="WorkGroupLookup" ma:index="11" nillable="true" ma:displayName="Work Group" ma:list="{DD9C3263-A1CD-41E6-A0FC-6B5A23668EF2}" ma:internalName="WorkGroupLookup" ma:readOnly="false" ma:showField="Title" ma:web="001af25c-698d-4c4d-97dc-5119512d17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gs" ma:index="12" nillable="true" ma:displayName="Tags" ma:list="{2D6A3BDB-3BB2-4344-AF34-495A125C8926}" ma:internalName="Tags" ma:readOnly="false" ma:showField="Title" ma:web="2b02de74-33b5-48ef-8763-4f0f78cb7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af25c-698d-4c4d-97dc-5119512d17cb" elementFormDefault="qualified">
    <xsd:import namespace="http://schemas.microsoft.com/office/2006/documentManagement/types"/>
    <xsd:import namespace="http://schemas.microsoft.com/office/infopath/2007/PartnerControls"/>
    <xsd:element name="Target_x0020_Country" ma:index="13" nillable="true" ma:displayName="Target Country" ma:description="Specify one or more countries to which this document pertains." ma:internalName="Target_x0020_Countr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nada"/>
                    <xsd:enumeration value="U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B136D9-6196-411A-9BC0-90CDB85AE9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5BBCC-F1F4-4928-92EB-11125848199D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dfb0f92-9d8a-461a-9b4a-f274fda77dd4"/>
    <ds:schemaRef ds:uri="http://schemas.microsoft.com/office/2006/metadata/properties"/>
    <ds:schemaRef ds:uri="http://purl.org/dc/elements/1.1/"/>
    <ds:schemaRef ds:uri="001af25c-698d-4c4d-97dc-5119512d17cb"/>
    <ds:schemaRef ds:uri="2b02de74-33b5-48ef-8763-4f0f78cb73b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BFBE38-E881-427D-A694-E8AAE219E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02de74-33b5-48ef-8763-4f0f78cb73b0"/>
    <ds:schemaRef ds:uri="4dfb0f92-9d8a-461a-9b4a-f274fda77dd4"/>
    <ds:schemaRef ds:uri="001af25c-698d-4c4d-97dc-5119512d17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IPLOCA Submission 2019</Template>
  <TotalTime>1882</TotalTime>
  <Words>573</Words>
  <Application>Microsoft Office PowerPoint</Application>
  <PresentationFormat>On-screen Show (4:3)</PresentationFormat>
  <Paragraphs>83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IPLOCA  Corporate social  responsibility award   Submitted by: Ledcor Pipeline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IPLOCA  Corporate social responsibility award   Submitted by: Ledcor Pipeline Limited</dc:title>
  <dc:creator>Jason Hoard</dc:creator>
  <cp:lastModifiedBy>Stevii Lewis</cp:lastModifiedBy>
  <cp:revision>109</cp:revision>
  <cp:lastPrinted>2023-05-09T22:58:43Z</cp:lastPrinted>
  <dcterms:created xsi:type="dcterms:W3CDTF">2019-05-16T20:38:53Z</dcterms:created>
  <dcterms:modified xsi:type="dcterms:W3CDTF">2023-05-11T19:58:33Z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0x010100BB9C98BA042EEB4A8386B492E95C7A6E</vt:lpwstr>
  </property>
  <property fmtid="{D5CDD505-2E9C-101B-9397-08002B2CF9AE}" pid="3" name="LINKTEK-FILE-ID">
    <vt:lpwstr>0156-0D98-5A8C-3854</vt:lpwstr>
  </property>
</Properties>
</file>