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7" r:id="rId5"/>
    <p:sldId id="273" r:id="rId6"/>
    <p:sldId id="262" r:id="rId7"/>
    <p:sldId id="274" r:id="rId8"/>
    <p:sldId id="271" r:id="rId9"/>
  </p:sldIdLst>
  <p:sldSz cx="9144000" cy="6858000" type="screen4x3"/>
  <p:notesSz cx="7010400" cy="92964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304"/>
    <a:srgbClr val="ED1C24"/>
    <a:srgbClr val="00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17" autoAdjust="0"/>
  </p:normalViewPr>
  <p:slideViewPr>
    <p:cSldViewPr>
      <p:cViewPr varScale="1">
        <p:scale>
          <a:sx n="112" d="100"/>
          <a:sy n="11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B6C0EB-6393-4210-833C-FDAD91152DE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AFC014-FECE-41FB-93EE-F89DAA1B2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SECTION DIVIDER SLIDE</a:t>
            </a:r>
          </a:p>
          <a:p>
            <a:endParaRPr lang="en-US" dirty="0"/>
          </a:p>
          <a:p>
            <a:r>
              <a:rPr lang="en-US" dirty="0"/>
              <a:t>Use this to create subsections in your presentation.</a:t>
            </a:r>
          </a:p>
          <a:p>
            <a:r>
              <a:rPr lang="en-US" b="1" u="sng" dirty="0"/>
              <a:t>To</a:t>
            </a:r>
            <a:r>
              <a:rPr lang="en-US" b="1" u="sng" baseline="0" dirty="0"/>
              <a:t> Duplicate: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/>
              <a:t>Right-click the slide in the left hand window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/>
              <a:t>Select “Duplicate Slide”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/>
              <a:t>Click and drag the new slide down the left hand window to place it in your desired location within your presentation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/>
              <a:t>Change the text on the slide to the name of your subsection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FC014-FECE-41FB-93EE-F89DAA1B23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How to place an image correctly</a:t>
            </a:r>
            <a:r>
              <a:rPr lang="en-US" b="1" u="sng" baseline="0"/>
              <a:t> using this template:</a:t>
            </a:r>
          </a:p>
          <a:p>
            <a:pPr marL="232943" indent="-232943">
              <a:buAutoNum type="arabicPeriod"/>
            </a:pPr>
            <a:r>
              <a:rPr lang="en-US" baseline="0"/>
              <a:t>Right-click on the large red box</a:t>
            </a:r>
          </a:p>
          <a:p>
            <a:pPr marL="232943" indent="-232943">
              <a:buAutoNum type="arabicPeriod"/>
            </a:pPr>
            <a:r>
              <a:rPr lang="en-US" baseline="0"/>
              <a:t>Select “Format Shape…” found at the bottom of the menu that appears</a:t>
            </a:r>
          </a:p>
          <a:p>
            <a:pPr marL="232943" indent="-232943">
              <a:buAutoNum type="arabicPeriod"/>
            </a:pPr>
            <a:r>
              <a:rPr lang="en-US" baseline="0"/>
              <a:t>Select “Fill” from the dialog box that opens, and choose the radio button that says “Picture or Texture Fill”</a:t>
            </a:r>
          </a:p>
          <a:p>
            <a:pPr marL="232943" indent="-232943">
              <a:buAutoNum type="arabicPeriod"/>
            </a:pPr>
            <a:r>
              <a:rPr lang="en-US" baseline="0"/>
              <a:t>A selection of buttons will appear underneath that option. Select “File…” and search for the image you want to use. </a:t>
            </a:r>
          </a:p>
          <a:p>
            <a:pPr marL="232943" indent="-232943">
              <a:buAutoNum type="arabicPeriod"/>
            </a:pPr>
            <a:r>
              <a:rPr lang="en-US" baseline="0"/>
              <a:t>Once you have found your image, select it and click “Insert”</a:t>
            </a:r>
          </a:p>
          <a:p>
            <a:pPr marL="232943" indent="-232943">
              <a:buAutoNum type="arabicPeriod"/>
            </a:pPr>
            <a:r>
              <a:rPr lang="en-US" baseline="0"/>
              <a:t>Your image will now appear where the red box initially was. It will appear squished or out of proportion.</a:t>
            </a:r>
          </a:p>
          <a:p>
            <a:pPr marL="232943" indent="-232943">
              <a:buAutoNum type="arabicPeriod"/>
            </a:pPr>
            <a:r>
              <a:rPr lang="en-US" baseline="0"/>
              <a:t>Click on the newly-placed image in the slide.</a:t>
            </a:r>
          </a:p>
          <a:p>
            <a:pPr marL="232943" indent="-232943">
              <a:buAutoNum type="arabicPeriod"/>
            </a:pPr>
            <a:r>
              <a:rPr lang="en-US" baseline="0"/>
              <a:t>In the top grey bar of your PowerPoint window, a magenta tab will appear called “Picture Tools Format”. Click on that tab.</a:t>
            </a:r>
          </a:p>
          <a:p>
            <a:pPr marL="232943" indent="-232943">
              <a:buAutoNum type="arabicPeriod"/>
            </a:pPr>
            <a:r>
              <a:rPr lang="en-US" baseline="0"/>
              <a:t>At the far right of the top menu bar, there will be a button titled “Crop” with a small arrow underneath it. Click on the arrow.</a:t>
            </a:r>
          </a:p>
          <a:p>
            <a:pPr marL="232943" indent="-232943">
              <a:buAutoNum type="arabicPeriod"/>
            </a:pPr>
            <a:r>
              <a:rPr lang="en-US" baseline="0"/>
              <a:t> Select “Fill” from the drop down menu</a:t>
            </a:r>
          </a:p>
          <a:p>
            <a:pPr marL="232943" indent="-232943">
              <a:buAutoNum type="arabicPeriod"/>
            </a:pPr>
            <a:r>
              <a:rPr lang="en-US" baseline="0"/>
              <a:t> Using your mouse, you can now move your image around within the frame. When you are satisfied with how it looks, click “Crop” in the top menu bar.</a:t>
            </a:r>
          </a:p>
          <a:p>
            <a:pPr marL="232943" indent="-232943">
              <a:buAutoNum type="arabicPeriod"/>
            </a:pPr>
            <a:r>
              <a:rPr lang="en-US" baseline="0"/>
              <a:t> Your picture is now perfectly in proportion.</a:t>
            </a:r>
          </a:p>
          <a:p>
            <a:pPr marL="232943" indent="-232943">
              <a:buAutoNum type="arabicPeriod"/>
            </a:pPr>
            <a:endParaRPr lang="en-US" baseline="0"/>
          </a:p>
          <a:p>
            <a:pPr defTabSz="931774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/>
              <a:t>**THIS OPTION IS FOR AN IMAGE THAT TAKES UP AN ENTIRE SLIDE. USE THIS FOR A VERY DRAMATIC OR BEAUTIFUL PHOTO ONLY. NO TEXT SHOULD APPEAR ANYWHERE ON THIS SLIDE, OTHER THAN THE HEADLINE.**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FC014-FECE-41FB-93EE-F89DAA1B23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How to place an image correctly</a:t>
            </a:r>
            <a:r>
              <a:rPr lang="en-US" b="1" u="sng" baseline="0"/>
              <a:t> using this template:</a:t>
            </a:r>
          </a:p>
          <a:p>
            <a:pPr marL="232943" indent="-232943">
              <a:buAutoNum type="arabicPeriod"/>
            </a:pPr>
            <a:r>
              <a:rPr lang="en-US" baseline="0"/>
              <a:t>Right-click on the large red box</a:t>
            </a:r>
          </a:p>
          <a:p>
            <a:pPr marL="232943" indent="-232943">
              <a:buAutoNum type="arabicPeriod"/>
            </a:pPr>
            <a:r>
              <a:rPr lang="en-US" baseline="0"/>
              <a:t>Select “Format Shape…” found at the bottom of the menu that appears</a:t>
            </a:r>
          </a:p>
          <a:p>
            <a:pPr marL="232943" indent="-232943">
              <a:buAutoNum type="arabicPeriod"/>
            </a:pPr>
            <a:r>
              <a:rPr lang="en-US" baseline="0"/>
              <a:t>Select “Fill” from the dialog box that opens, and choose the radio button that says “Picture or Texture Fill”</a:t>
            </a:r>
          </a:p>
          <a:p>
            <a:pPr marL="232943" indent="-232943">
              <a:buAutoNum type="arabicPeriod"/>
            </a:pPr>
            <a:r>
              <a:rPr lang="en-US" baseline="0"/>
              <a:t>A selection of buttons will appear underneath that option. Select “File…” and search for the image you want to use. </a:t>
            </a:r>
          </a:p>
          <a:p>
            <a:pPr marL="232943" indent="-232943">
              <a:buAutoNum type="arabicPeriod"/>
            </a:pPr>
            <a:r>
              <a:rPr lang="en-US" baseline="0"/>
              <a:t>Once you have found your image, select it and click “Insert”</a:t>
            </a:r>
          </a:p>
          <a:p>
            <a:pPr marL="232943" indent="-232943">
              <a:buAutoNum type="arabicPeriod"/>
            </a:pPr>
            <a:r>
              <a:rPr lang="en-US" baseline="0"/>
              <a:t>Your image will now appear where the red box initially was. It will appear squished or out of proportion.</a:t>
            </a:r>
          </a:p>
          <a:p>
            <a:pPr marL="232943" indent="-232943">
              <a:buAutoNum type="arabicPeriod"/>
            </a:pPr>
            <a:r>
              <a:rPr lang="en-US" baseline="0"/>
              <a:t>Click on the newly-placed image in the slide.</a:t>
            </a:r>
          </a:p>
          <a:p>
            <a:pPr marL="232943" indent="-232943">
              <a:buAutoNum type="arabicPeriod"/>
            </a:pPr>
            <a:r>
              <a:rPr lang="en-US" baseline="0"/>
              <a:t>In the top grey bar of your PowerPoint window, a magenta tab will appear called “Picture Tools Format”. Click on that tab.</a:t>
            </a:r>
          </a:p>
          <a:p>
            <a:pPr marL="232943" indent="-232943">
              <a:buAutoNum type="arabicPeriod"/>
            </a:pPr>
            <a:r>
              <a:rPr lang="en-US" baseline="0"/>
              <a:t>At the far right of the top menu bar, there will be a button titled “Crop” with a small arrow underneath it. Click on the arrow.</a:t>
            </a:r>
          </a:p>
          <a:p>
            <a:pPr marL="232943" indent="-232943">
              <a:buAutoNum type="arabicPeriod"/>
            </a:pPr>
            <a:r>
              <a:rPr lang="en-US" baseline="0"/>
              <a:t> Select “Fill” from the drop down menu</a:t>
            </a:r>
          </a:p>
          <a:p>
            <a:pPr marL="232943" indent="-232943">
              <a:buAutoNum type="arabicPeriod"/>
            </a:pPr>
            <a:r>
              <a:rPr lang="en-US" baseline="0"/>
              <a:t> Using your mouse, you can now move your image around within the frame. When you are satisfied with how it looks, click “Crop” in the top menu bar.</a:t>
            </a:r>
          </a:p>
          <a:p>
            <a:pPr marL="232943" indent="-232943">
              <a:buAutoNum type="arabicPeriod"/>
            </a:pPr>
            <a:r>
              <a:rPr lang="en-US" baseline="0"/>
              <a:t> Your picture is now perfectly in proportion.</a:t>
            </a:r>
          </a:p>
          <a:p>
            <a:pPr marL="232943" indent="-232943">
              <a:buAutoNum type="arabicPeriod"/>
            </a:pPr>
            <a:endParaRPr lang="en-US" baseline="0"/>
          </a:p>
          <a:p>
            <a:pPr defTabSz="931774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/>
              <a:t>**THIS OPTION IS FOR AN IMAGE THAT TAKES UP AN ENTIRE SLIDE. USE THIS FOR A VERY DRAMATIC OR BEAUTIFUL PHOTO ONLY. NO TEXT SHOULD APPEAR ANYWHERE ON THIS SLIDE, OTHER THAN THE HEADLINE.**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FC014-FECE-41FB-93EE-F89DAA1B23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How to place an image correctly</a:t>
            </a:r>
            <a:r>
              <a:rPr lang="en-US" b="1" u="sng" baseline="0"/>
              <a:t> using this template:</a:t>
            </a:r>
          </a:p>
          <a:p>
            <a:pPr marL="232943" indent="-232943">
              <a:buAutoNum type="arabicPeriod"/>
            </a:pPr>
            <a:r>
              <a:rPr lang="en-US" baseline="0"/>
              <a:t>Right-click on the large red box</a:t>
            </a:r>
          </a:p>
          <a:p>
            <a:pPr marL="232943" indent="-232943">
              <a:buAutoNum type="arabicPeriod"/>
            </a:pPr>
            <a:r>
              <a:rPr lang="en-US" baseline="0"/>
              <a:t>Select “Format Shape…” found at the bottom of the menu that appears</a:t>
            </a:r>
          </a:p>
          <a:p>
            <a:pPr marL="232943" indent="-232943">
              <a:buAutoNum type="arabicPeriod"/>
            </a:pPr>
            <a:r>
              <a:rPr lang="en-US" baseline="0"/>
              <a:t>Select “Fill” from the dialog box that opens, and choose the radio button that says “Picture or Texture Fill”</a:t>
            </a:r>
          </a:p>
          <a:p>
            <a:pPr marL="232943" indent="-232943">
              <a:buAutoNum type="arabicPeriod"/>
            </a:pPr>
            <a:r>
              <a:rPr lang="en-US" baseline="0"/>
              <a:t>A selection of buttons will appear underneath that option. Select “File…” and search for the image you want to use. </a:t>
            </a:r>
          </a:p>
          <a:p>
            <a:pPr marL="232943" indent="-232943">
              <a:buAutoNum type="arabicPeriod"/>
            </a:pPr>
            <a:r>
              <a:rPr lang="en-US" baseline="0"/>
              <a:t>Once you have found your image, select it and click “Insert”</a:t>
            </a:r>
          </a:p>
          <a:p>
            <a:pPr marL="232943" indent="-232943">
              <a:buAutoNum type="arabicPeriod"/>
            </a:pPr>
            <a:r>
              <a:rPr lang="en-US" baseline="0"/>
              <a:t>Your image will now appear where the red box initially was. It will appear squished or out of proportion.</a:t>
            </a:r>
          </a:p>
          <a:p>
            <a:pPr marL="232943" indent="-232943">
              <a:buAutoNum type="arabicPeriod"/>
            </a:pPr>
            <a:r>
              <a:rPr lang="en-US" baseline="0"/>
              <a:t>Click on the newly-placed image in the slide.</a:t>
            </a:r>
          </a:p>
          <a:p>
            <a:pPr marL="232943" indent="-232943">
              <a:buAutoNum type="arabicPeriod"/>
            </a:pPr>
            <a:r>
              <a:rPr lang="en-US" baseline="0"/>
              <a:t>In the top grey bar of your PowerPoint window, a magenta tab will appear called “Picture Tools Format”. Click on that tab.</a:t>
            </a:r>
          </a:p>
          <a:p>
            <a:pPr marL="232943" indent="-232943">
              <a:buAutoNum type="arabicPeriod"/>
            </a:pPr>
            <a:r>
              <a:rPr lang="en-US" baseline="0"/>
              <a:t>At the far right of the top menu bar, there will be a button titled “Crop” with a small arrow underneath it. Click on the arrow.</a:t>
            </a:r>
          </a:p>
          <a:p>
            <a:pPr marL="232943" indent="-232943">
              <a:buAutoNum type="arabicPeriod"/>
            </a:pPr>
            <a:r>
              <a:rPr lang="en-US" baseline="0"/>
              <a:t> Select “Fill” from the drop down menu</a:t>
            </a:r>
          </a:p>
          <a:p>
            <a:pPr marL="232943" indent="-232943">
              <a:buAutoNum type="arabicPeriod"/>
            </a:pPr>
            <a:r>
              <a:rPr lang="en-US" baseline="0"/>
              <a:t> Using your mouse, you can now move your image around within the frame. When you are satisfied with how it looks, click “Crop” in the top menu bar.</a:t>
            </a:r>
          </a:p>
          <a:p>
            <a:pPr marL="232943" indent="-232943">
              <a:buAutoNum type="arabicPeriod"/>
            </a:pPr>
            <a:r>
              <a:rPr lang="en-US" baseline="0"/>
              <a:t> Your picture is now perfectly in proportion.</a:t>
            </a:r>
          </a:p>
          <a:p>
            <a:pPr marL="232943" indent="-232943">
              <a:buAutoNum type="arabicPeriod"/>
            </a:pPr>
            <a:endParaRPr lang="en-US" baseline="0"/>
          </a:p>
          <a:p>
            <a:pPr defTabSz="931774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/>
              <a:t>**THIS OPTION IS FOR AN IMAGE THAT TAKES UP AN ENTIRE SLIDE. USE THIS FOR A VERY DRAMATIC OR BEAUTIFUL PHOTO ONLY. NO TEXT SHOULD APPEAR ANYWHERE ON THIS SLIDE, OTHER THAN THE HEADLINE.**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FC014-FECE-41FB-93EE-F89DAA1B23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must</a:t>
            </a:r>
            <a:r>
              <a:rPr lang="en-US" baseline="0"/>
              <a:t> be the final slide for all your presentations. </a:t>
            </a:r>
            <a:r>
              <a:rPr lang="en-US" b="1" baseline="0"/>
              <a:t>DO NOT ADD ANY ADDITIONAL GRAPHICS OR TEXT TO THIS PAGE </a:t>
            </a:r>
            <a:r>
              <a:rPr lang="en-US" b="1" u="sng" baseline="0"/>
              <a:t>UNDER ANY CIRCUMSTANCES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FC014-FECE-41FB-93EE-F89DAA1B23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4648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2400" cy="175260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1273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818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593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 cap="all" normalizeH="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>
                <a:latin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767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105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15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010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6579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87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5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52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92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all" baseline="0">
          <a:solidFill>
            <a:srgbClr val="023F8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DC5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23F8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9B0E96-9F6F-B685-34A2-C85E44B04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534400" cy="2209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IPLOCA </a:t>
            </a:r>
            <a:br>
              <a:rPr lang="en-US" sz="3100" dirty="0"/>
            </a:br>
            <a:r>
              <a:rPr lang="en-US" sz="3100" dirty="0"/>
              <a:t>Corporate social </a:t>
            </a:r>
            <a:br>
              <a:rPr lang="en-US" sz="3100" dirty="0"/>
            </a:br>
            <a:r>
              <a:rPr lang="en-US" sz="3100" dirty="0"/>
              <a:t>responsibility award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Submitted by:</a:t>
            </a:r>
            <a:br>
              <a:rPr lang="en-US" dirty="0"/>
            </a:br>
            <a:r>
              <a:rPr lang="en-US" dirty="0"/>
              <a:t>Ledcor-</a:t>
            </a:r>
            <a:r>
              <a:rPr lang="en-US" dirty="0" err="1"/>
              <a:t>sicim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7B807722-7FF0-57E4-F179-78AE99D0BB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46" r="1246"/>
          <a:stretch/>
        </p:blipFill>
        <p:spPr>
          <a:xfrm>
            <a:off x="1371601" y="5791200"/>
            <a:ext cx="1295400" cy="5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94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623131" y="5638800"/>
            <a:ext cx="8534400" cy="457200"/>
          </a:xfrm>
          <a:custGeom>
            <a:avLst/>
            <a:gdLst>
              <a:gd name="connsiteX0" fmla="*/ 0 w 8534400"/>
              <a:gd name="connsiteY0" fmla="*/ 0 h 457200"/>
              <a:gd name="connsiteX1" fmla="*/ 8534400 w 8534400"/>
              <a:gd name="connsiteY1" fmla="*/ 0 h 457200"/>
              <a:gd name="connsiteX2" fmla="*/ 8110818 w 8534400"/>
              <a:gd name="connsiteY2" fmla="*/ 443753 h 457200"/>
              <a:gd name="connsiteX3" fmla="*/ 0 w 8534400"/>
              <a:gd name="connsiteY3" fmla="*/ 457200 h 457200"/>
              <a:gd name="connsiteX4" fmla="*/ 0 w 853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457200">
                <a:moveTo>
                  <a:pt x="0" y="0"/>
                </a:moveTo>
                <a:lnTo>
                  <a:pt x="8534400" y="0"/>
                </a:lnTo>
                <a:lnTo>
                  <a:pt x="8110818" y="443753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23F88"/>
              </a:gs>
              <a:gs pos="100000">
                <a:srgbClr val="007DC5"/>
              </a:gs>
            </a:gsLst>
            <a:lin ang="0" scaled="1"/>
          </a:gradFill>
        </p:spPr>
        <p:txBody>
          <a:bodyPr wrap="square" rtlCol="0" anchor="ctr" anchorCtr="0">
            <a:noAutofit/>
          </a:bodyPr>
          <a:lstStyle/>
          <a:p>
            <a:r>
              <a:rPr lang="en-US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Who we are: Ledcor-</a:t>
            </a:r>
            <a:r>
              <a:rPr lang="en-US" sz="2000" b="1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Sicim</a:t>
            </a:r>
            <a:endParaRPr lang="en-US" sz="2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9CD3E125-E851-7A61-06D0-09F5E05C4F71}"/>
              </a:ext>
            </a:extLst>
          </p:cNvPr>
          <p:cNvSpPr/>
          <p:nvPr/>
        </p:nvSpPr>
        <p:spPr>
          <a:xfrm rot="5400000">
            <a:off x="154894" y="-154893"/>
            <a:ext cx="3271615" cy="3581400"/>
          </a:xfrm>
          <a:prstGeom prst="snip1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AF88C0-8E40-46AF-83FD-699296FBB55F}"/>
              </a:ext>
            </a:extLst>
          </p:cNvPr>
          <p:cNvSpPr txBox="1">
            <a:spLocks/>
          </p:cNvSpPr>
          <p:nvPr/>
        </p:nvSpPr>
        <p:spPr>
          <a:xfrm>
            <a:off x="-76200" y="111807"/>
            <a:ext cx="3581400" cy="304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DC5"/>
              </a:buClr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23F8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Defined by our world class safety culture, environmental stewardship and community consciousness</a:t>
            </a:r>
          </a:p>
          <a:p>
            <a:r>
              <a:rPr lang="en-US" dirty="0"/>
              <a:t>Expended 16.7 million exposure-hours since 2020</a:t>
            </a:r>
          </a:p>
          <a:p>
            <a:r>
              <a:rPr lang="en-US" dirty="0"/>
              <a:t>Performing pipeline mainline construction since partnering in 2012</a:t>
            </a:r>
          </a:p>
        </p:txBody>
      </p:sp>
    </p:spTree>
    <p:extLst>
      <p:ext uri="{BB962C8B-B14F-4D97-AF65-F5344CB8AC3E}">
        <p14:creationId xmlns:p14="http://schemas.microsoft.com/office/powerpoint/2010/main" val="19902917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37C6F6EE-A1CC-41EF-ABAB-5E7329E9A9B8}"/>
              </a:ext>
            </a:extLst>
          </p:cNvPr>
          <p:cNvSpPr/>
          <p:nvPr/>
        </p:nvSpPr>
        <p:spPr>
          <a:xfrm rot="10800000" flipH="1">
            <a:off x="0" y="0"/>
            <a:ext cx="3429000" cy="3535366"/>
          </a:xfrm>
          <a:prstGeom prst="snip1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AF88C0-8E40-46AF-83FD-699296FBB55F}"/>
              </a:ext>
            </a:extLst>
          </p:cNvPr>
          <p:cNvSpPr txBox="1">
            <a:spLocks/>
          </p:cNvSpPr>
          <p:nvPr/>
        </p:nvSpPr>
        <p:spPr>
          <a:xfrm>
            <a:off x="34895" y="123794"/>
            <a:ext cx="3276600" cy="315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DC5"/>
              </a:buClr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23F8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Committed to enriching local communities through positive social impact</a:t>
            </a:r>
          </a:p>
          <a:p>
            <a:r>
              <a:rPr lang="en-US" dirty="0"/>
              <a:t>Proactively source opportunities to apply our culturally engrained social corporate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0267609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2850" y="5334000"/>
            <a:ext cx="9080679" cy="725227"/>
          </a:xfrm>
          <a:custGeom>
            <a:avLst/>
            <a:gdLst>
              <a:gd name="connsiteX0" fmla="*/ 0 w 8534400"/>
              <a:gd name="connsiteY0" fmla="*/ 0 h 457200"/>
              <a:gd name="connsiteX1" fmla="*/ 8534400 w 8534400"/>
              <a:gd name="connsiteY1" fmla="*/ 0 h 457200"/>
              <a:gd name="connsiteX2" fmla="*/ 8110818 w 8534400"/>
              <a:gd name="connsiteY2" fmla="*/ 443753 h 457200"/>
              <a:gd name="connsiteX3" fmla="*/ 0 w 8534400"/>
              <a:gd name="connsiteY3" fmla="*/ 457200 h 457200"/>
              <a:gd name="connsiteX4" fmla="*/ 0 w 853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457200">
                <a:moveTo>
                  <a:pt x="0" y="0"/>
                </a:moveTo>
                <a:lnTo>
                  <a:pt x="8534400" y="0"/>
                </a:lnTo>
                <a:lnTo>
                  <a:pt x="8110818" y="443753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23F88"/>
              </a:gs>
              <a:gs pos="100000">
                <a:srgbClr val="007DC5"/>
              </a:gs>
            </a:gsLst>
            <a:lin ang="0" scaled="1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cap="all" dirty="0">
                <a:solidFill>
                  <a:schemeClr val="bg1"/>
                </a:solidFill>
              </a:rPr>
              <a:t>$963,000 </a:t>
            </a:r>
            <a:r>
              <a:rPr lang="en-US" b="1" cap="all" dirty="0">
                <a:solidFill>
                  <a:schemeClr val="bg1"/>
                </a:solidFill>
              </a:rPr>
              <a:t>Employee Raised funds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cap="all" dirty="0">
              <a:solidFill>
                <a:schemeClr val="bg1"/>
              </a:solidFill>
            </a:endParaRPr>
          </a:p>
          <a:p>
            <a:pPr algn="ctr"/>
            <a:r>
              <a:rPr lang="en-US" b="1" cap="all" dirty="0">
                <a:solidFill>
                  <a:schemeClr val="bg1"/>
                </a:solidFill>
              </a:rPr>
              <a:t>donated to local communities over the last Two years 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37C6F6EE-A1CC-41EF-ABAB-5E7329E9A9B8}"/>
              </a:ext>
            </a:extLst>
          </p:cNvPr>
          <p:cNvSpPr/>
          <p:nvPr/>
        </p:nvSpPr>
        <p:spPr>
          <a:xfrm rot="16200000" flipH="1">
            <a:off x="5875371" y="-141578"/>
            <a:ext cx="3124200" cy="3407359"/>
          </a:xfrm>
          <a:prstGeom prst="snip1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AF88C0-8E40-46AF-83FD-699296FBB55F}"/>
              </a:ext>
            </a:extLst>
          </p:cNvPr>
          <p:cNvSpPr txBox="1">
            <a:spLocks/>
          </p:cNvSpPr>
          <p:nvPr/>
        </p:nvSpPr>
        <p:spPr>
          <a:xfrm>
            <a:off x="5871385" y="0"/>
            <a:ext cx="3132171" cy="289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DC5"/>
              </a:buClr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23F8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Ledcor-</a:t>
            </a:r>
            <a:r>
              <a:rPr lang="en-US" dirty="0" err="1"/>
              <a:t>Sicim</a:t>
            </a:r>
            <a:r>
              <a:rPr lang="en-US" dirty="0"/>
              <a:t> is proud to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improve the quality of life in the communities we work in and consistently leave lasting positive impressions on the communities we have been fortunate to temporarily call home</a:t>
            </a:r>
          </a:p>
        </p:txBody>
      </p:sp>
    </p:spTree>
    <p:extLst>
      <p:ext uri="{BB962C8B-B14F-4D97-AF65-F5344CB8AC3E}">
        <p14:creationId xmlns:p14="http://schemas.microsoft.com/office/powerpoint/2010/main" val="11226690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>
            <a:extLst>
              <a:ext uri="{FF2B5EF4-FFF2-40B4-BE49-F238E27FC236}">
                <a16:creationId xmlns:a16="http://schemas.microsoft.com/office/drawing/2014/main" id="{D2E0164A-B259-37F5-7D64-1D53C19C5E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46" r="1246"/>
          <a:stretch/>
        </p:blipFill>
        <p:spPr>
          <a:xfrm>
            <a:off x="1752600" y="5562600"/>
            <a:ext cx="163023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129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6299.0"/>
  <p:tag name="AS_RELEASE_DATE" val="2017.01.25"/>
  <p:tag name="AS_TITLE" val="Aspose.Slides for .NET 4.0"/>
  <p:tag name="AS_VERSION" val="1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LOCA Submission 2019  -  Read-Only" id="{A9B03542-B546-465A-8D34-E6B2084B949A}" vid="{31D1A625-5B0D-4ACE-A281-62C48EB1D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C98BA042EEB4A8386B492E95C7A6E" ma:contentTypeVersion="10" ma:contentTypeDescription="Create a new document." ma:contentTypeScope="" ma:versionID="13a4a98fdc2613dafe62abef20a45b6c">
  <xsd:schema xmlns:xsd="http://www.w3.org/2001/XMLSchema" xmlns:xs="http://www.w3.org/2001/XMLSchema" xmlns:p="http://schemas.microsoft.com/office/2006/metadata/properties" xmlns:ns2="2b02de74-33b5-48ef-8763-4f0f78cb73b0" xmlns:ns3="4dfb0f92-9d8a-461a-9b4a-f274fda77dd4" xmlns:ns4="001af25c-698d-4c4d-97dc-5119512d17cb" targetNamespace="http://schemas.microsoft.com/office/2006/metadata/properties" ma:root="true" ma:fieldsID="e355ba19022d666277ed9fac92d0ea5a" ns2:_="" ns3:_="" ns4:_="">
    <xsd:import namespace="2b02de74-33b5-48ef-8763-4f0f78cb73b0"/>
    <xsd:import namespace="4dfb0f92-9d8a-461a-9b4a-f274fda77dd4"/>
    <xsd:import namespace="001af25c-698d-4c4d-97dc-5119512d17cb"/>
    <xsd:element name="properties">
      <xsd:complexType>
        <xsd:sequence>
          <xsd:element name="documentManagement">
            <xsd:complexType>
              <xsd:all>
                <xsd:element ref="ns2:IsPopular" minOccurs="0"/>
                <xsd:element ref="ns2:IsGlobal" minOccurs="0"/>
                <xsd:element ref="ns3:WorkToolDescription" minOccurs="0"/>
                <xsd:element ref="ns3:WorkGroupLookup" minOccurs="0"/>
                <xsd:element ref="ns3:Tags" minOccurs="0"/>
                <xsd:element ref="ns4:Target_x0020_Count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2de74-33b5-48ef-8763-4f0f78cb73b0" elementFormDefault="qualified">
    <xsd:import namespace="http://schemas.microsoft.com/office/2006/documentManagement/types"/>
    <xsd:import namespace="http://schemas.microsoft.com/office/infopath/2007/PartnerControls"/>
    <xsd:element name="IsPopular" ma:index="8" nillable="true" ma:displayName="Is Popular" ma:internalName="IsPopular">
      <xsd:simpleType>
        <xsd:restriction base="dms:Boolean"/>
      </xsd:simpleType>
    </xsd:element>
    <xsd:element name="IsGlobal" ma:index="9" nillable="true" ma:displayName="Is Global" ma:description="Display on intranet and all workgroups?" ma:internalName="IsGlob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b0f92-9d8a-461a-9b4a-f274fda77dd4" elementFormDefault="qualified">
    <xsd:import namespace="http://schemas.microsoft.com/office/2006/documentManagement/types"/>
    <xsd:import namespace="http://schemas.microsoft.com/office/infopath/2007/PartnerControls"/>
    <xsd:element name="WorkToolDescription" ma:index="10" nillable="true" ma:displayName="Description" ma:internalName="WorkToolDescription">
      <xsd:simpleType>
        <xsd:restriction base="dms:Text">
          <xsd:maxLength value="255"/>
        </xsd:restriction>
      </xsd:simpleType>
    </xsd:element>
    <xsd:element name="WorkGroupLookup" ma:index="11" nillable="true" ma:displayName="Work Group" ma:list="{DD9C3263-A1CD-41E6-A0FC-6B5A23668EF2}" ma:internalName="WorkGroupLookup" ma:readOnly="false" ma:showField="Title" ma:web="001af25c-698d-4c4d-97dc-5119512d17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gs" ma:index="12" nillable="true" ma:displayName="Tags" ma:list="{2D6A3BDB-3BB2-4344-AF34-495A125C8926}" ma:internalName="Tags" ma:readOnly="false" ma:showField="Title" ma:web="2b02de74-33b5-48ef-8763-4f0f78cb73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af25c-698d-4c4d-97dc-5119512d17cb" elementFormDefault="qualified">
    <xsd:import namespace="http://schemas.microsoft.com/office/2006/documentManagement/types"/>
    <xsd:import namespace="http://schemas.microsoft.com/office/infopath/2007/PartnerControls"/>
    <xsd:element name="Target_x0020_Country" ma:index="13" nillable="true" ma:displayName="Target Country" ma:description="Specify one or more countries to which this document pertains." ma:internalName="Target_x0020_Country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nada"/>
                    <xsd:enumeration value="U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WorkGroupLookup xmlns="4dfb0f92-9d8a-461a-9b4a-f274fda77dd4"/>
    <Target_x0020_Country xmlns="001af25c-698d-4c4d-97dc-5119512d17cb">
      <Value>Canada</Value>
      <Value>US</Value>
    </Target_x0020_Country>
    <WorkToolDescription xmlns="4dfb0f92-9d8a-461a-9b4a-f274fda77dd4" xsi:nil="true"/>
    <IsGlobal xmlns="2b02de74-33b5-48ef-8763-4f0f78cb73b0">false</IsGlobal>
    <IsPopular xmlns="2b02de74-33b5-48ef-8763-4f0f78cb73b0">true</IsPopular>
    <Tags xmlns="4dfb0f92-9d8a-461a-9b4a-f274fda77dd4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BFBE38-E881-427D-A694-E8AAE219E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02de74-33b5-48ef-8763-4f0f78cb73b0"/>
    <ds:schemaRef ds:uri="4dfb0f92-9d8a-461a-9b4a-f274fda77dd4"/>
    <ds:schemaRef ds:uri="001af25c-698d-4c4d-97dc-5119512d17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45BBCC-F1F4-4928-92EB-11125848199D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01af25c-698d-4c4d-97dc-5119512d17cb"/>
    <ds:schemaRef ds:uri="http://purl.org/dc/elements/1.1/"/>
    <ds:schemaRef ds:uri="http://www.w3.org/XML/1998/namespace"/>
    <ds:schemaRef ds:uri="4dfb0f92-9d8a-461a-9b4a-f274fda77dd4"/>
    <ds:schemaRef ds:uri="2b02de74-33b5-48ef-8763-4f0f78cb73b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EB136D9-6196-411A-9BC0-90CDB85AE9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IPLOCA Submission 2019</Template>
  <TotalTime>513</TotalTime>
  <Words>1024</Words>
  <Application>Microsoft Office PowerPoint</Application>
  <PresentationFormat>On-screen Show (4:3)</PresentationFormat>
  <Paragraphs>70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IPLOCA  Corporate social  responsibility award   Submitted by: Ledcor-sicim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IPLOCA  Corporate social responsibility award   Submitted by: Ledcor Pipeline Limited</dc:title>
  <dc:creator>Jason Hoard</dc:creator>
  <cp:lastModifiedBy>Stevii Lewis</cp:lastModifiedBy>
  <cp:revision>27</cp:revision>
  <cp:lastPrinted>2019-05-16T17:20:03Z</cp:lastPrinted>
  <dcterms:created xsi:type="dcterms:W3CDTF">2019-05-16T20:38:53Z</dcterms:created>
  <dcterms:modified xsi:type="dcterms:W3CDTF">2023-05-07T22:17:36Z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0x010100BB9C98BA042EEB4A8386B492E95C7A6E</vt:lpwstr>
  </property>
  <property fmtid="{D5CDD505-2E9C-101B-9397-08002B2CF9AE}" pid="3" name="LINKTEK-FILE-ID">
    <vt:lpwstr>0156-0D98-5A8C-3854</vt:lpwstr>
  </property>
</Properties>
</file>