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4"/>
  </p:sldMasterIdLst>
  <p:notesMasterIdLst>
    <p:notesMasterId r:id="rId10"/>
  </p:notesMasterIdLst>
  <p:sldIdLst>
    <p:sldId id="400" r:id="rId5"/>
    <p:sldId id="399" r:id="rId6"/>
    <p:sldId id="393" r:id="rId7"/>
    <p:sldId id="395" r:id="rId8"/>
    <p:sldId id="397" r:id="rId9"/>
  </p:sldIdLst>
  <p:sldSz cx="10691813" cy="75596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 BEAUFILS" initials="JB" lastIdx="19" clrIdx="0">
    <p:extLst>
      <p:ext uri="{19B8F6BF-5375-455C-9EA6-DF929625EA0E}">
        <p15:presenceInfo xmlns:p15="http://schemas.microsoft.com/office/powerpoint/2012/main" userId="S::julien.beaufils@logic-sas.com::91b6aa03-f1e0-4428-942d-f25a3f9cf45b" providerId="AD"/>
      </p:ext>
    </p:extLst>
  </p:cmAuthor>
  <p:cmAuthor id="2" name="Lena MUSCILLO" initials="LM" lastIdx="10" clrIdx="1">
    <p:extLst>
      <p:ext uri="{19B8F6BF-5375-455C-9EA6-DF929625EA0E}">
        <p15:presenceInfo xmlns:p15="http://schemas.microsoft.com/office/powerpoint/2012/main" userId="S::lena.muscillo@logic-sas.com::c3a3d976-4623-43f0-8a04-0f50dc56bb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344"/>
    <a:srgbClr val="7F7F7F"/>
    <a:srgbClr val="FFFD4C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3324" autoAdjust="0"/>
  </p:normalViewPr>
  <p:slideViewPr>
    <p:cSldViewPr snapToGrid="0">
      <p:cViewPr varScale="1">
        <p:scale>
          <a:sx n="50" d="100"/>
          <a:sy n="50" d="100"/>
        </p:scale>
        <p:origin x="724" y="24"/>
      </p:cViewPr>
      <p:guideLst>
        <p:guide orient="horz" pos="290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153" cy="512582"/>
          </a:xfrm>
          <a:prstGeom prst="rect">
            <a:avLst/>
          </a:prstGeom>
        </p:spPr>
        <p:txBody>
          <a:bodyPr vert="horz" lIns="94275" tIns="47137" rIns="94275" bIns="4713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268" y="1"/>
            <a:ext cx="3078153" cy="512582"/>
          </a:xfrm>
          <a:prstGeom prst="rect">
            <a:avLst/>
          </a:prstGeom>
        </p:spPr>
        <p:txBody>
          <a:bodyPr vert="horz" lIns="94275" tIns="47137" rIns="94275" bIns="47137" rtlCol="0"/>
          <a:lstStyle>
            <a:lvl1pPr algn="r">
              <a:defRPr sz="1200"/>
            </a:lvl1pPr>
          </a:lstStyle>
          <a:p>
            <a:fld id="{C15875A3-8975-4AB3-A809-0FD7F6E40357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75" tIns="47137" rIns="94275" bIns="47137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28" y="4924876"/>
            <a:ext cx="5683250" cy="4030838"/>
          </a:xfrm>
          <a:prstGeom prst="rect">
            <a:avLst/>
          </a:prstGeom>
        </p:spPr>
        <p:txBody>
          <a:bodyPr vert="horz" lIns="94275" tIns="47137" rIns="94275" bIns="4713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032"/>
            <a:ext cx="3078153" cy="512581"/>
          </a:xfrm>
          <a:prstGeom prst="rect">
            <a:avLst/>
          </a:prstGeom>
        </p:spPr>
        <p:txBody>
          <a:bodyPr vert="horz" lIns="94275" tIns="47137" rIns="94275" bIns="4713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268" y="9722032"/>
            <a:ext cx="3078153" cy="512581"/>
          </a:xfrm>
          <a:prstGeom prst="rect">
            <a:avLst/>
          </a:prstGeom>
        </p:spPr>
        <p:txBody>
          <a:bodyPr vert="horz" lIns="94275" tIns="47137" rIns="94275" bIns="47137" rtlCol="0" anchor="b"/>
          <a:lstStyle>
            <a:lvl1pPr algn="r">
              <a:defRPr sz="1200"/>
            </a:lvl1pPr>
          </a:lstStyle>
          <a:p>
            <a:fld id="{40E8CE4C-26B8-4E85-8161-1497BAA4479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1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931FE-459A-4EA9-8E31-A5728A2752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72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931FE-459A-4EA9-8E31-A5728A2752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10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16" y="978312"/>
            <a:ext cx="9740491" cy="64528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8E204-6915-41C1-B72D-4E8E5CA93E3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5916" y="234"/>
            <a:ext cx="9740491" cy="7662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30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87095CB-27E6-524B-4D13-097995AEDFB6}"/>
              </a:ext>
            </a:extLst>
          </p:cNvPr>
          <p:cNvSpPr txBox="1">
            <a:spLocks/>
          </p:cNvSpPr>
          <p:nvPr/>
        </p:nvSpPr>
        <p:spPr>
          <a:xfrm>
            <a:off x="9922132" y="7168112"/>
            <a:ext cx="769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57F1E4F-1CFF-5643-939E-217C01CDF565}" type="slidenum">
              <a:rPr lang="fr-FR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‹N°›</a:t>
            </a:fld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9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hyperlink" Target="mailto:Julien.beaufils@logic-sas.com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EC0BE6C9-4E8F-B467-0012-55BB43075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427"/>
          <a:stretch/>
        </p:blipFill>
        <p:spPr>
          <a:xfrm>
            <a:off x="-1489" y="-2060"/>
            <a:ext cx="10691813" cy="60437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70215E5-C175-5F75-A827-4FE1B39E6859}"/>
              </a:ext>
            </a:extLst>
          </p:cNvPr>
          <p:cNvSpPr txBox="1">
            <a:spLocks/>
          </p:cNvSpPr>
          <p:nvPr/>
        </p:nvSpPr>
        <p:spPr>
          <a:xfrm>
            <a:off x="0" y="4401493"/>
            <a:ext cx="10691813" cy="32102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rIns="180000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01638"/>
            <a:endParaRPr lang="en-GB" sz="5400" b="1" dirty="0">
              <a:latin typeface="+mn-lt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AA7C8E1-DC15-25BC-F82B-C7856FC72330}"/>
              </a:ext>
            </a:extLst>
          </p:cNvPr>
          <p:cNvSpPr txBox="1"/>
          <p:nvPr/>
        </p:nvSpPr>
        <p:spPr>
          <a:xfrm>
            <a:off x="-2978" y="4552116"/>
            <a:ext cx="10692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1638"/>
            <a:r>
              <a:rPr lang="en-US" sz="4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Digitized pipeline construction monitoring with QCM</a:t>
            </a:r>
            <a:endParaRPr lang="en-GB" sz="44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026923-DE64-DE46-14D7-F497F628E35C}"/>
              </a:ext>
            </a:extLst>
          </p:cNvPr>
          <p:cNvSpPr txBox="1"/>
          <p:nvPr/>
        </p:nvSpPr>
        <p:spPr>
          <a:xfrm>
            <a:off x="-1489" y="6110552"/>
            <a:ext cx="1069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« 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Innovating for quality, health and safety, and the environment - that's </a:t>
            </a:r>
            <a:r>
              <a:rPr lang="en-US" sz="2000" i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LogIC</a:t>
            </a:r>
            <a:r>
              <a:rPr lang="en-US" sz="20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20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5EDFAF-2C34-3A7F-3356-13C081BE8143}"/>
              </a:ext>
            </a:extLst>
          </p:cNvPr>
          <p:cNvSpPr txBox="1"/>
          <p:nvPr/>
        </p:nvSpPr>
        <p:spPr>
          <a:xfrm>
            <a:off x="3939037" y="6876379"/>
            <a:ext cx="305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www.logic-sas.com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B616F62-8D2B-26E4-A421-F3536954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8" y="6967398"/>
            <a:ext cx="1856657" cy="392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4DDB8E-56B8-A831-E14A-A176D401A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35"/>
          <a:stretch/>
        </p:blipFill>
        <p:spPr>
          <a:xfrm>
            <a:off x="8837978" y="1210203"/>
            <a:ext cx="1646384" cy="962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D3FD74-38D6-9887-D8C5-38EA0BEA95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238"/>
          <a:stretch/>
        </p:blipFill>
        <p:spPr>
          <a:xfrm>
            <a:off x="8370248" y="86139"/>
            <a:ext cx="2204741" cy="962874"/>
          </a:xfrm>
          <a:prstGeom prst="rect">
            <a:avLst/>
          </a:prstGeom>
        </p:spPr>
      </p:pic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3A7CBE8-5BA2-241F-B80F-4AC5A1A1BD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15" y="6734434"/>
            <a:ext cx="62475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5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7" descr="Une image contenant extérieur, ciel, transport, pelle électrique&#10;&#10;Description générée automatiquement">
            <a:extLst>
              <a:ext uri="{FF2B5EF4-FFF2-40B4-BE49-F238E27FC236}">
                <a16:creationId xmlns:a16="http://schemas.microsoft.com/office/drawing/2014/main" id="{EB9D7AF8-18BC-AF70-30DE-ED258589C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91" t="17808" r="201" b="220"/>
          <a:stretch/>
        </p:blipFill>
        <p:spPr>
          <a:xfrm>
            <a:off x="269000" y="3127927"/>
            <a:ext cx="4371151" cy="23337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C2A81-20D1-F8D4-48D8-187EF02EEC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3" y="173482"/>
            <a:ext cx="10691813" cy="1348008"/>
          </a:xfrm>
        </p:spPr>
        <p:txBody>
          <a:bodyPr anchor="ctr"/>
          <a:lstStyle/>
          <a:p>
            <a:pPr marL="355600" algn="ctr">
              <a:spcBef>
                <a:spcPts val="0"/>
              </a:spcBef>
            </a:pPr>
            <a:r>
              <a:rPr lang="fr-FR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Mobile application for pipeline construction monitoring</a:t>
            </a:r>
            <a:endParaRPr lang="en-GB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541B8D-19E3-9146-C484-8FD6C8423F62}"/>
              </a:ext>
            </a:extLst>
          </p:cNvPr>
          <p:cNvSpPr txBox="1"/>
          <p:nvPr/>
        </p:nvSpPr>
        <p:spPr>
          <a:xfrm>
            <a:off x="269000" y="2322001"/>
            <a:ext cx="10153811" cy="72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From the reception of the pipes to the excavation of the structures, each phase is monitored, controlled, and traced</a:t>
            </a:r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4C99CC-C791-A3D8-F89C-231C8FF3767E}"/>
              </a:ext>
            </a:extLst>
          </p:cNvPr>
          <p:cNvSpPr txBox="1"/>
          <p:nvPr/>
        </p:nvSpPr>
        <p:spPr>
          <a:xfrm>
            <a:off x="4640151" y="3129005"/>
            <a:ext cx="5782660" cy="72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U</a:t>
            </a:r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sed by field teams and project management, on-site or remotely</a:t>
            </a:r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A2C08E-65C0-484C-7B64-8C3213B8A55D}"/>
              </a:ext>
            </a:extLst>
          </p:cNvPr>
          <p:cNvSpPr txBox="1"/>
          <p:nvPr/>
        </p:nvSpPr>
        <p:spPr>
          <a:xfrm>
            <a:off x="4640150" y="4741905"/>
            <a:ext cx="5782660" cy="72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Allows for automatic and instantaneous editing of self-checks and feeding of the weld logbook</a:t>
            </a:r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EC9922-F145-CAA7-7199-4A693605E30A}"/>
              </a:ext>
            </a:extLst>
          </p:cNvPr>
          <p:cNvSpPr txBox="1"/>
          <p:nvPr/>
        </p:nvSpPr>
        <p:spPr>
          <a:xfrm>
            <a:off x="4640150" y="3935455"/>
            <a:ext cx="5782660" cy="72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Allows real-time monitoring of construction progress and compliance</a:t>
            </a:r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E782AF-BE10-789F-DD7C-643F8DE0FDF1}"/>
              </a:ext>
            </a:extLst>
          </p:cNvPr>
          <p:cNvSpPr txBox="1"/>
          <p:nvPr/>
        </p:nvSpPr>
        <p:spPr>
          <a:xfrm>
            <a:off x="268999" y="1763376"/>
            <a:ext cx="10153811" cy="46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Main objective : Optimize construction progress monitoring and control of quality requirements</a:t>
            </a:r>
            <a:endParaRPr lang="en-GB" sz="16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33CF39-EC5F-5C24-5275-6CDCF6615B55}"/>
              </a:ext>
            </a:extLst>
          </p:cNvPr>
          <p:cNvSpPr txBox="1"/>
          <p:nvPr/>
        </p:nvSpPr>
        <p:spPr>
          <a:xfrm>
            <a:off x="-3" y="5700664"/>
            <a:ext cx="10691812" cy="134800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Designed with a simple and operational approach based on our experience alongside construction companies and clients, this application, designed by us, is developed for you!</a:t>
            </a:r>
            <a:r>
              <a:rPr lang="fr-FR" sz="1800" b="1" i="1" dirty="0">
                <a:solidFill>
                  <a:schemeClr val="bg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fr-FR" sz="1800" b="1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69F475-64DC-E4E9-6029-4001280BF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648"/>
          <a:stretch/>
        </p:blipFill>
        <p:spPr>
          <a:xfrm>
            <a:off x="9323523" y="208488"/>
            <a:ext cx="1208618" cy="7079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221793C-BAC2-8DDB-8575-F8560AE5AB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445" b="-7149"/>
          <a:stretch/>
        </p:blipFill>
        <p:spPr>
          <a:xfrm>
            <a:off x="137137" y="7108546"/>
            <a:ext cx="372107" cy="3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070314A8-9B9D-1D50-C7D7-81AB906C5CC8}"/>
              </a:ext>
            </a:extLst>
          </p:cNvPr>
          <p:cNvSpPr/>
          <p:nvPr/>
        </p:nvSpPr>
        <p:spPr>
          <a:xfrm>
            <a:off x="4226519" y="1638385"/>
            <a:ext cx="2216888" cy="22621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Q.C.M</a:t>
            </a:r>
            <a:r>
              <a:rPr lang="fr-FR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</a:p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Centralization and control of data</a:t>
            </a:r>
            <a:endParaRPr lang="fr-FR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00012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9" name="Image 148" descr="Une image contenant texte, assis, intérieur, portable&#10;&#10;Description générée automatiquement">
            <a:extLst>
              <a:ext uri="{FF2B5EF4-FFF2-40B4-BE49-F238E27FC236}">
                <a16:creationId xmlns:a16="http://schemas.microsoft.com/office/drawing/2014/main" id="{0AB0AF91-CD8E-8B46-1C13-45564061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99" y="2668911"/>
            <a:ext cx="1692420" cy="1205889"/>
          </a:xfrm>
          <a:prstGeom prst="rect">
            <a:avLst/>
          </a:prstGeom>
        </p:spPr>
      </p:pic>
      <p:sp>
        <p:nvSpPr>
          <p:cNvPr id="255" name="Forme en L 254">
            <a:extLst>
              <a:ext uri="{FF2B5EF4-FFF2-40B4-BE49-F238E27FC236}">
                <a16:creationId xmlns:a16="http://schemas.microsoft.com/office/drawing/2014/main" id="{96401CE7-46D3-C28C-CC37-A582E414D576}"/>
              </a:ext>
            </a:extLst>
          </p:cNvPr>
          <p:cNvSpPr/>
          <p:nvPr/>
        </p:nvSpPr>
        <p:spPr>
          <a:xfrm>
            <a:off x="1004656" y="2668912"/>
            <a:ext cx="4329614" cy="4233906"/>
          </a:xfrm>
          <a:prstGeom prst="corner">
            <a:avLst>
              <a:gd name="adj1" fmla="val 7374"/>
              <a:gd name="adj2" fmla="val 22856"/>
            </a:avLst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8A5683-3C56-6C69-6FEA-C0C9089D43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439" y="208487"/>
            <a:ext cx="10691813" cy="766238"/>
          </a:xfrm>
        </p:spPr>
        <p:txBody>
          <a:bodyPr anchor="ctr"/>
          <a:lstStyle/>
          <a:p>
            <a:pPr marL="355600" algn="ctr"/>
            <a:r>
              <a:rPr lang="fr-FR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Operating </a:t>
            </a:r>
            <a:r>
              <a:rPr lang="fr-FR" b="1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principle</a:t>
            </a:r>
            <a:endParaRPr lang="en-GB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4" name="Rectangle 203">
            <a:hlinkClick r:id="" action="ppaction://noaction"/>
            <a:extLst>
              <a:ext uri="{FF2B5EF4-FFF2-40B4-BE49-F238E27FC236}">
                <a16:creationId xmlns:a16="http://schemas.microsoft.com/office/drawing/2014/main" id="{3D7E17E9-86F0-6D5D-8CDC-C178E2140111}"/>
              </a:ext>
            </a:extLst>
          </p:cNvPr>
          <p:cNvSpPr/>
          <p:nvPr/>
        </p:nvSpPr>
        <p:spPr>
          <a:xfrm>
            <a:off x="6599074" y="999082"/>
            <a:ext cx="3542597" cy="1226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0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Required</a:t>
            </a:r>
            <a:r>
              <a:rPr lang="fr-FR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documents </a:t>
            </a:r>
            <a:r>
              <a:rPr lang="fr-FR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editing</a:t>
            </a:r>
            <a:r>
              <a:rPr lang="fr-FR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: </a:t>
            </a:r>
          </a:p>
          <a:p>
            <a:pPr marL="801688" indent="-255588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Progress reports</a:t>
            </a:r>
          </a:p>
          <a:p>
            <a:pPr marL="801688" indent="-255588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Self-checks</a:t>
            </a:r>
          </a:p>
          <a:p>
            <a:pPr marL="801688" indent="-255588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Weld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logbook</a:t>
            </a:r>
            <a:endParaRPr lang="fr-FR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801688" indent="-255588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Balance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sheets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</p:txBody>
      </p:sp>
      <p:sp>
        <p:nvSpPr>
          <p:cNvPr id="205" name="Rectangle 204">
            <a:hlinkClick r:id="" action="ppaction://noaction"/>
            <a:extLst>
              <a:ext uri="{FF2B5EF4-FFF2-40B4-BE49-F238E27FC236}">
                <a16:creationId xmlns:a16="http://schemas.microsoft.com/office/drawing/2014/main" id="{295304AB-8A95-2DE2-2467-ECC345AA3D94}"/>
              </a:ext>
            </a:extLst>
          </p:cNvPr>
          <p:cNvSpPr/>
          <p:nvPr/>
        </p:nvSpPr>
        <p:spPr>
          <a:xfrm>
            <a:off x="493171" y="999082"/>
            <a:ext cx="3542597" cy="1226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0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Site configuration : </a:t>
            </a:r>
          </a:p>
          <a:p>
            <a:pPr marL="722313" indent="-176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List of pipes</a:t>
            </a:r>
          </a:p>
          <a:p>
            <a:pPr marL="722313" indent="-176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Pre-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bending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logbook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pPr marL="722313" indent="-176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Requirements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and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tolerances</a:t>
            </a:r>
            <a:endParaRPr lang="fr-FR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22313" indent="-176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Material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and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human</a:t>
            </a:r>
            <a:r>
              <a:rPr lang="fr-FR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resources</a:t>
            </a:r>
            <a:endParaRPr lang="fr-FR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C260FFB-3BA5-6614-D9B5-2137E33CFA08}"/>
              </a:ext>
            </a:extLst>
          </p:cNvPr>
          <p:cNvSpPr/>
          <p:nvPr/>
        </p:nvSpPr>
        <p:spPr>
          <a:xfrm>
            <a:off x="4715433" y="2715928"/>
            <a:ext cx="1269590" cy="76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0" name="Image 149">
            <a:extLst>
              <a:ext uri="{FF2B5EF4-FFF2-40B4-BE49-F238E27FC236}">
                <a16:creationId xmlns:a16="http://schemas.microsoft.com/office/drawing/2014/main" id="{6FA32962-24A3-8D7B-D756-B88D95904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976" y="2901165"/>
            <a:ext cx="1240004" cy="509141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A5DDE668-BC3F-BE17-04C3-80F31F99C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296" y="2723230"/>
            <a:ext cx="1229069" cy="126359"/>
          </a:xfrm>
          <a:prstGeom prst="rect">
            <a:avLst/>
          </a:prstGeom>
        </p:spPr>
      </p:pic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6317CFFF-8444-9480-A8E8-33B64DCCB271}"/>
              </a:ext>
            </a:extLst>
          </p:cNvPr>
          <p:cNvCxnSpPr>
            <a:cxnSpLocks/>
            <a:endCxn id="160" idx="3"/>
          </p:cNvCxnSpPr>
          <p:nvPr/>
        </p:nvCxnSpPr>
        <p:spPr>
          <a:xfrm flipH="1" flipV="1">
            <a:off x="2229959" y="3059790"/>
            <a:ext cx="2284513" cy="10306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Image 174">
            <a:extLst>
              <a:ext uri="{FF2B5EF4-FFF2-40B4-BE49-F238E27FC236}">
                <a16:creationId xmlns:a16="http://schemas.microsoft.com/office/drawing/2014/main" id="{86AC23A5-C3E8-F55F-0000-9A4403B4E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122" y="2900514"/>
            <a:ext cx="236056" cy="260158"/>
          </a:xfrm>
          <a:prstGeom prst="rect">
            <a:avLst/>
          </a:prstGeom>
        </p:spPr>
      </p:pic>
      <p:pic>
        <p:nvPicPr>
          <p:cNvPr id="176" name="Image 175">
            <a:extLst>
              <a:ext uri="{FF2B5EF4-FFF2-40B4-BE49-F238E27FC236}">
                <a16:creationId xmlns:a16="http://schemas.microsoft.com/office/drawing/2014/main" id="{9696CF1A-5E98-F256-2F7A-DF39BF48A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927" y="5130606"/>
            <a:ext cx="236056" cy="260158"/>
          </a:xfrm>
          <a:prstGeom prst="rect">
            <a:avLst/>
          </a:prstGeom>
        </p:spPr>
      </p:pic>
      <p:pic>
        <p:nvPicPr>
          <p:cNvPr id="177" name="Image 176">
            <a:extLst>
              <a:ext uri="{FF2B5EF4-FFF2-40B4-BE49-F238E27FC236}">
                <a16:creationId xmlns:a16="http://schemas.microsoft.com/office/drawing/2014/main" id="{105B40B9-1094-37FC-6323-373E5CEF1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630" y="5123226"/>
            <a:ext cx="236056" cy="260158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CE9B1743-76FF-FB62-FFB8-859E4C78D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491" y="5128897"/>
            <a:ext cx="236056" cy="260158"/>
          </a:xfrm>
          <a:prstGeom prst="rect">
            <a:avLst/>
          </a:prstGeom>
        </p:spPr>
      </p:pic>
      <p:pic>
        <p:nvPicPr>
          <p:cNvPr id="179" name="Image 178">
            <a:extLst>
              <a:ext uri="{FF2B5EF4-FFF2-40B4-BE49-F238E27FC236}">
                <a16:creationId xmlns:a16="http://schemas.microsoft.com/office/drawing/2014/main" id="{B0ADC011-70D5-D73B-CF52-7C68B635E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257" y="5123859"/>
            <a:ext cx="236056" cy="260158"/>
          </a:xfrm>
          <a:prstGeom prst="rect">
            <a:avLst/>
          </a:prstGeom>
        </p:spPr>
      </p:pic>
      <p:pic>
        <p:nvPicPr>
          <p:cNvPr id="180" name="Image 179">
            <a:extLst>
              <a:ext uri="{FF2B5EF4-FFF2-40B4-BE49-F238E27FC236}">
                <a16:creationId xmlns:a16="http://schemas.microsoft.com/office/drawing/2014/main" id="{76B00268-B5DF-E378-5A02-45897648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618" y="5113445"/>
            <a:ext cx="236056" cy="260158"/>
          </a:xfrm>
          <a:prstGeom prst="rect">
            <a:avLst/>
          </a:prstGeom>
        </p:spPr>
      </p:pic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625B83A9-C8E5-D393-D191-36ECF3F61BEC}"/>
              </a:ext>
            </a:extLst>
          </p:cNvPr>
          <p:cNvCxnSpPr>
            <a:cxnSpLocks/>
            <a:endCxn id="163" idx="0"/>
          </p:cNvCxnSpPr>
          <p:nvPr/>
        </p:nvCxnSpPr>
        <p:spPr>
          <a:xfrm flipH="1">
            <a:off x="3364269" y="3920931"/>
            <a:ext cx="978031" cy="1159295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1389B120-BCE4-C50C-5349-EA3B2E5B9976}"/>
              </a:ext>
            </a:extLst>
          </p:cNvPr>
          <p:cNvCxnSpPr>
            <a:cxnSpLocks/>
            <a:endCxn id="172" idx="0"/>
          </p:cNvCxnSpPr>
          <p:nvPr/>
        </p:nvCxnSpPr>
        <p:spPr>
          <a:xfrm>
            <a:off x="6266004" y="3882102"/>
            <a:ext cx="1073474" cy="1200018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F5B212FC-F159-F0AA-8333-9599806775D5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5341426" y="3738875"/>
            <a:ext cx="12404" cy="1344307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89736A-F39B-EED5-F9B7-A076D9F53A62}"/>
              </a:ext>
            </a:extLst>
          </p:cNvPr>
          <p:cNvSpPr/>
          <p:nvPr/>
        </p:nvSpPr>
        <p:spPr>
          <a:xfrm>
            <a:off x="994717" y="6791503"/>
            <a:ext cx="8888643" cy="495479"/>
          </a:xfrm>
          <a:prstGeom prst="rect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construction data recording on-site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3" name="Forme en L 292">
            <a:extLst>
              <a:ext uri="{FF2B5EF4-FFF2-40B4-BE49-F238E27FC236}">
                <a16:creationId xmlns:a16="http://schemas.microsoft.com/office/drawing/2014/main" id="{F8857527-177E-07E7-12C8-1F96D6D1FBE7}"/>
              </a:ext>
            </a:extLst>
          </p:cNvPr>
          <p:cNvSpPr/>
          <p:nvPr/>
        </p:nvSpPr>
        <p:spPr>
          <a:xfrm flipH="1">
            <a:off x="5360346" y="2681924"/>
            <a:ext cx="4522793" cy="4220892"/>
          </a:xfrm>
          <a:prstGeom prst="corner">
            <a:avLst>
              <a:gd name="adj1" fmla="val 8319"/>
              <a:gd name="adj2" fmla="val 22856"/>
            </a:avLst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03" name="Connecteur : en angle 202">
            <a:extLst>
              <a:ext uri="{FF2B5EF4-FFF2-40B4-BE49-F238E27FC236}">
                <a16:creationId xmlns:a16="http://schemas.microsoft.com/office/drawing/2014/main" id="{FDB8AD2D-377F-0C98-6DA8-014301D14ACC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332797" y="2225998"/>
            <a:ext cx="2037576" cy="499731"/>
          </a:xfrm>
          <a:prstGeom prst="bentConnector2">
            <a:avLst/>
          </a:prstGeom>
          <a:ln w="57150">
            <a:solidFill>
              <a:srgbClr val="7F7F7F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 : en angle 201">
            <a:extLst>
              <a:ext uri="{FF2B5EF4-FFF2-40B4-BE49-F238E27FC236}">
                <a16:creationId xmlns:a16="http://schemas.microsoft.com/office/drawing/2014/main" id="{4CEACA5A-CDC0-EE90-B191-05C5AEF6FAF8}"/>
              </a:ext>
            </a:extLst>
          </p:cNvPr>
          <p:cNvCxnSpPr>
            <a:cxnSpLocks/>
            <a:stCxn id="205" idx="2"/>
          </p:cNvCxnSpPr>
          <p:nvPr/>
        </p:nvCxnSpPr>
        <p:spPr>
          <a:xfrm rot="16200000" flipH="1">
            <a:off x="2977961" y="1512507"/>
            <a:ext cx="510522" cy="1937504"/>
          </a:xfrm>
          <a:prstGeom prst="bentConnector2">
            <a:avLst/>
          </a:prstGeom>
          <a:ln w="57150">
            <a:solidFill>
              <a:srgbClr val="7F7F7F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1DE68F3C-6CC7-0DC2-5DDB-1A180793AE42}"/>
              </a:ext>
            </a:extLst>
          </p:cNvPr>
          <p:cNvGrpSpPr/>
          <p:nvPr/>
        </p:nvGrpSpPr>
        <p:grpSpPr>
          <a:xfrm>
            <a:off x="4490429" y="5081432"/>
            <a:ext cx="1715451" cy="1688567"/>
            <a:chOff x="5307785" y="4860404"/>
            <a:chExt cx="1715451" cy="1688567"/>
          </a:xfrm>
        </p:grpSpPr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09FDEC21-9C04-B1BF-90BD-4453EAAB6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7" r="2640"/>
            <a:stretch/>
          </p:blipFill>
          <p:spPr>
            <a:xfrm>
              <a:off x="5307785" y="5139715"/>
              <a:ext cx="1715451" cy="14092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4" name="Bulle narrative : rectangle à coins arrondis 153">
              <a:extLst>
                <a:ext uri="{FF2B5EF4-FFF2-40B4-BE49-F238E27FC236}">
                  <a16:creationId xmlns:a16="http://schemas.microsoft.com/office/drawing/2014/main" id="{88734A02-B966-1EF7-6F3D-18AF61C70648}"/>
                </a:ext>
              </a:extLst>
            </p:cNvPr>
            <p:cNvSpPr/>
            <p:nvPr/>
          </p:nvSpPr>
          <p:spPr>
            <a:xfrm>
              <a:off x="5308194" y="4860404"/>
              <a:ext cx="1715042" cy="344067"/>
            </a:xfrm>
            <a:prstGeom prst="wedgeRoundRectCallout">
              <a:avLst>
                <a:gd name="adj1" fmla="val 21931"/>
                <a:gd name="adj2" fmla="val -44964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 err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Welding</a:t>
              </a:r>
              <a:endParaRPr lang="fr-FR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875A6A6A-7C59-B2D8-E2B1-539A694AEBD8}"/>
              </a:ext>
            </a:extLst>
          </p:cNvPr>
          <p:cNvGrpSpPr/>
          <p:nvPr/>
        </p:nvGrpSpPr>
        <p:grpSpPr>
          <a:xfrm>
            <a:off x="528706" y="5079945"/>
            <a:ext cx="1716646" cy="1689495"/>
            <a:chOff x="1534714" y="4917530"/>
            <a:chExt cx="1560587" cy="1535907"/>
          </a:xfrm>
        </p:grpSpPr>
        <p:pic>
          <p:nvPicPr>
            <p:cNvPr id="156" name="Image 155" descr="Une image contenant extérieur, ciel, herbe, transport&#10;&#10;Description générée automatiquement">
              <a:extLst>
                <a:ext uri="{FF2B5EF4-FFF2-40B4-BE49-F238E27FC236}">
                  <a16:creationId xmlns:a16="http://schemas.microsoft.com/office/drawing/2014/main" id="{27D0826A-97F7-54F7-E2F3-42D9A0CD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1" t="17353" r="6595" b="805"/>
            <a:stretch/>
          </p:blipFill>
          <p:spPr>
            <a:xfrm>
              <a:off x="1534714" y="5166060"/>
              <a:ext cx="1560587" cy="12873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7" name="Bulle narrative : rectangle à coins arrondis 156">
              <a:extLst>
                <a:ext uri="{FF2B5EF4-FFF2-40B4-BE49-F238E27FC236}">
                  <a16:creationId xmlns:a16="http://schemas.microsoft.com/office/drawing/2014/main" id="{DBC86ECB-65CE-8FE9-9057-A0A3DBF21F9D}"/>
                </a:ext>
              </a:extLst>
            </p:cNvPr>
            <p:cNvSpPr/>
            <p:nvPr/>
          </p:nvSpPr>
          <p:spPr>
            <a:xfrm>
              <a:off x="1534931" y="4917530"/>
              <a:ext cx="1560175" cy="313890"/>
            </a:xfrm>
            <a:prstGeom prst="wedgeRoundRectCallout">
              <a:avLst>
                <a:gd name="adj1" fmla="val 23614"/>
                <a:gd name="adj2" fmla="val -41467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 err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Stringing</a:t>
              </a:r>
              <a:endParaRPr lang="fr-FR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pic>
        <p:nvPicPr>
          <p:cNvPr id="159" name="Image 158" descr="Une image contenant ciel, extérieur, personne, jaune&#10;&#10;Description générée automatiquement">
            <a:extLst>
              <a:ext uri="{FF2B5EF4-FFF2-40B4-BE49-F238E27FC236}">
                <a16:creationId xmlns:a16="http://schemas.microsoft.com/office/drawing/2014/main" id="{DF1F8F2E-1D3A-C682-257D-EA2EF4B39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4" y="3156706"/>
            <a:ext cx="1713231" cy="1416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0" name="Bulle narrative : rectangle à coins arrondis 159">
            <a:extLst>
              <a:ext uri="{FF2B5EF4-FFF2-40B4-BE49-F238E27FC236}">
                <a16:creationId xmlns:a16="http://schemas.microsoft.com/office/drawing/2014/main" id="{7A78B073-4A2D-E461-3082-190BB933018F}"/>
              </a:ext>
            </a:extLst>
          </p:cNvPr>
          <p:cNvSpPr/>
          <p:nvPr/>
        </p:nvSpPr>
        <p:spPr>
          <a:xfrm>
            <a:off x="511259" y="2885403"/>
            <a:ext cx="1713231" cy="345279"/>
          </a:xfrm>
          <a:prstGeom prst="wedgeRoundRectCallout">
            <a:avLst>
              <a:gd name="adj1" fmla="val 21228"/>
              <a:gd name="adj2" fmla="val -49653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Storage</a:t>
            </a:r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1CB66CAB-5FEE-EF59-DF48-AAD819F10329}"/>
              </a:ext>
            </a:extLst>
          </p:cNvPr>
          <p:cNvGrpSpPr/>
          <p:nvPr/>
        </p:nvGrpSpPr>
        <p:grpSpPr>
          <a:xfrm>
            <a:off x="2509983" y="5080226"/>
            <a:ext cx="1716648" cy="1689464"/>
            <a:chOff x="3390320" y="4225704"/>
            <a:chExt cx="1560588" cy="1535875"/>
          </a:xfrm>
        </p:grpSpPr>
        <p:pic>
          <p:nvPicPr>
            <p:cNvPr id="162" name="Image 161" descr="Une image contenant ciel, extérieur, terrain, équipement&#10;&#10;Description générée automatiquement">
              <a:extLst>
                <a:ext uri="{FF2B5EF4-FFF2-40B4-BE49-F238E27FC236}">
                  <a16:creationId xmlns:a16="http://schemas.microsoft.com/office/drawing/2014/main" id="{DD9993C7-5117-38AF-2C41-7B42CEF42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3" t="-355" r="16258" b="9218"/>
            <a:stretch/>
          </p:blipFill>
          <p:spPr>
            <a:xfrm>
              <a:off x="3390320" y="4474201"/>
              <a:ext cx="1560588" cy="12873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3" name="Bulle narrative : rectangle à coins arrondis 162">
              <a:extLst>
                <a:ext uri="{FF2B5EF4-FFF2-40B4-BE49-F238E27FC236}">
                  <a16:creationId xmlns:a16="http://schemas.microsoft.com/office/drawing/2014/main" id="{91082EA8-F57C-E9F9-7D1F-F29D00E1C274}"/>
                </a:ext>
              </a:extLst>
            </p:cNvPr>
            <p:cNvSpPr/>
            <p:nvPr/>
          </p:nvSpPr>
          <p:spPr>
            <a:xfrm>
              <a:off x="3390321" y="4225704"/>
              <a:ext cx="1553244" cy="312788"/>
            </a:xfrm>
            <a:prstGeom prst="wedgeRoundRectCallout">
              <a:avLst>
                <a:gd name="adj1" fmla="val 22973"/>
                <a:gd name="adj2" fmla="val -49063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 err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Bending</a:t>
              </a:r>
              <a:endParaRPr lang="fr-FR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F1C4EF4C-8EF3-D790-7285-0BAC1856C376}"/>
              </a:ext>
            </a:extLst>
          </p:cNvPr>
          <p:cNvGrpSpPr/>
          <p:nvPr/>
        </p:nvGrpSpPr>
        <p:grpSpPr>
          <a:xfrm>
            <a:off x="8428196" y="2876023"/>
            <a:ext cx="1729851" cy="1683827"/>
            <a:chOff x="9762117" y="4367167"/>
            <a:chExt cx="1572591" cy="1530752"/>
          </a:xfrm>
        </p:grpSpPr>
        <p:pic>
          <p:nvPicPr>
            <p:cNvPr id="165" name="Image 164" descr="Une image contenant ciel, extérieur, terrain, bateau&#10;&#10;Description générée automatiquement">
              <a:extLst>
                <a:ext uri="{FF2B5EF4-FFF2-40B4-BE49-F238E27FC236}">
                  <a16:creationId xmlns:a16="http://schemas.microsoft.com/office/drawing/2014/main" id="{95CFE109-FAB2-9288-6F83-744C96924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" r="6594"/>
            <a:stretch/>
          </p:blipFill>
          <p:spPr>
            <a:xfrm>
              <a:off x="9772083" y="4616777"/>
              <a:ext cx="1562625" cy="1281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6" name="Bulle narrative : rectangle à coins arrondis 165">
              <a:extLst>
                <a:ext uri="{FF2B5EF4-FFF2-40B4-BE49-F238E27FC236}">
                  <a16:creationId xmlns:a16="http://schemas.microsoft.com/office/drawing/2014/main" id="{133403AF-8CC5-9FCC-257D-9B7A72FB9AB3}"/>
                </a:ext>
              </a:extLst>
            </p:cNvPr>
            <p:cNvSpPr/>
            <p:nvPr/>
          </p:nvSpPr>
          <p:spPr>
            <a:xfrm>
              <a:off x="9762117" y="4367167"/>
              <a:ext cx="1562625" cy="313888"/>
            </a:xfrm>
            <a:prstGeom prst="wedgeRoundRectCallout">
              <a:avLst>
                <a:gd name="adj1" fmla="val -24098"/>
                <a:gd name="adj2" fmla="val -45975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 err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Lowering</a:t>
              </a:r>
              <a:r>
                <a:rPr lang="fr-FR" sz="11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in</a:t>
              </a:r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8EC6E2D2-5A37-F288-A448-7E8F1FCC90C2}"/>
              </a:ext>
            </a:extLst>
          </p:cNvPr>
          <p:cNvGrpSpPr/>
          <p:nvPr/>
        </p:nvGrpSpPr>
        <p:grpSpPr>
          <a:xfrm>
            <a:off x="8470031" y="5079944"/>
            <a:ext cx="1710772" cy="1682638"/>
            <a:chOff x="8657394" y="4651213"/>
            <a:chExt cx="1555247" cy="1529673"/>
          </a:xfrm>
        </p:grpSpPr>
        <p:pic>
          <p:nvPicPr>
            <p:cNvPr id="168" name="Image 16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5E6956B-471B-89A6-4606-C4AEAAB43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/>
            <a:stretch/>
          </p:blipFill>
          <p:spPr>
            <a:xfrm>
              <a:off x="8657404" y="4899744"/>
              <a:ext cx="1555000" cy="1281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9" name="Bulle narrative : rectangle à coins arrondis 168">
              <a:extLst>
                <a:ext uri="{FF2B5EF4-FFF2-40B4-BE49-F238E27FC236}">
                  <a16:creationId xmlns:a16="http://schemas.microsoft.com/office/drawing/2014/main" id="{193AC91C-4761-F291-FCF4-568EF5FDBA6E}"/>
                </a:ext>
              </a:extLst>
            </p:cNvPr>
            <p:cNvSpPr/>
            <p:nvPr/>
          </p:nvSpPr>
          <p:spPr>
            <a:xfrm>
              <a:off x="8657394" y="4651213"/>
              <a:ext cx="1555247" cy="294220"/>
            </a:xfrm>
            <a:prstGeom prst="wedgeRoundRectCallout">
              <a:avLst>
                <a:gd name="adj1" fmla="val 19483"/>
                <a:gd name="adj2" fmla="val -36056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 err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Coating</a:t>
              </a:r>
              <a:endParaRPr lang="fr-FR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A9A5F310-A7B1-201B-9424-EECBDD27DA14}"/>
              </a:ext>
            </a:extLst>
          </p:cNvPr>
          <p:cNvGrpSpPr/>
          <p:nvPr/>
        </p:nvGrpSpPr>
        <p:grpSpPr>
          <a:xfrm>
            <a:off x="6482510" y="5082120"/>
            <a:ext cx="1712157" cy="1689020"/>
            <a:chOff x="6861415" y="4285822"/>
            <a:chExt cx="1556506" cy="1535471"/>
          </a:xfrm>
        </p:grpSpPr>
        <p:pic>
          <p:nvPicPr>
            <p:cNvPr id="171" name="Image 170" descr="Une image contenant terrain, extérieur, personne&#10;&#10;Description générée automatiquement">
              <a:extLst>
                <a:ext uri="{FF2B5EF4-FFF2-40B4-BE49-F238E27FC236}">
                  <a16:creationId xmlns:a16="http://schemas.microsoft.com/office/drawing/2014/main" id="{C46C3D17-DA99-5250-9707-348297A3A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1" r="4932"/>
            <a:stretch/>
          </p:blipFill>
          <p:spPr>
            <a:xfrm>
              <a:off x="6861415" y="4496203"/>
              <a:ext cx="1556506" cy="13250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2" name="Bulle narrative : rectangle à coins arrondis 171">
              <a:extLst>
                <a:ext uri="{FF2B5EF4-FFF2-40B4-BE49-F238E27FC236}">
                  <a16:creationId xmlns:a16="http://schemas.microsoft.com/office/drawing/2014/main" id="{83B7DEBD-5AF8-8AE1-6380-A6351FA7797E}"/>
                </a:ext>
              </a:extLst>
            </p:cNvPr>
            <p:cNvSpPr/>
            <p:nvPr/>
          </p:nvSpPr>
          <p:spPr>
            <a:xfrm>
              <a:off x="6863034" y="4285822"/>
              <a:ext cx="1554884" cy="300045"/>
            </a:xfrm>
            <a:prstGeom prst="wedgeRoundRectCallout">
              <a:avLst>
                <a:gd name="adj1" fmla="val 21931"/>
                <a:gd name="adj2" fmla="val -44964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NDT</a:t>
              </a:r>
            </a:p>
          </p:txBody>
        </p:sp>
      </p:grpSp>
      <p:pic>
        <p:nvPicPr>
          <p:cNvPr id="208" name="Image 207">
            <a:extLst>
              <a:ext uri="{FF2B5EF4-FFF2-40B4-BE49-F238E27FC236}">
                <a16:creationId xmlns:a16="http://schemas.microsoft.com/office/drawing/2014/main" id="{1ED48C60-8E71-F851-A94C-00C6745C347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6389750" y="4784110"/>
            <a:ext cx="516932" cy="633264"/>
          </a:xfrm>
          <a:prstGeom prst="rect">
            <a:avLst/>
          </a:prstGeom>
        </p:spPr>
      </p:pic>
      <p:pic>
        <p:nvPicPr>
          <p:cNvPr id="209" name="Image 208">
            <a:extLst>
              <a:ext uri="{FF2B5EF4-FFF2-40B4-BE49-F238E27FC236}">
                <a16:creationId xmlns:a16="http://schemas.microsoft.com/office/drawing/2014/main" id="{77D0E915-CBD5-DD63-1E4B-B49407A3E11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4385442" y="4788208"/>
            <a:ext cx="516932" cy="633264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4545610-A2B4-EE15-26F1-41298301BF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2408765" y="4791029"/>
            <a:ext cx="516932" cy="633264"/>
          </a:xfrm>
          <a:prstGeom prst="rect">
            <a:avLst/>
          </a:prstGeom>
        </p:spPr>
      </p:pic>
      <p:pic>
        <p:nvPicPr>
          <p:cNvPr id="211" name="Image 210">
            <a:extLst>
              <a:ext uri="{FF2B5EF4-FFF2-40B4-BE49-F238E27FC236}">
                <a16:creationId xmlns:a16="http://schemas.microsoft.com/office/drawing/2014/main" id="{FA1F5CCE-938C-AD2D-61CC-F3FC6B5DFC5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429272" y="4802391"/>
            <a:ext cx="516932" cy="633264"/>
          </a:xfrm>
          <a:prstGeom prst="rect">
            <a:avLst/>
          </a:prstGeom>
        </p:spPr>
      </p:pic>
      <p:pic>
        <p:nvPicPr>
          <p:cNvPr id="212" name="Image 211">
            <a:extLst>
              <a:ext uri="{FF2B5EF4-FFF2-40B4-BE49-F238E27FC236}">
                <a16:creationId xmlns:a16="http://schemas.microsoft.com/office/drawing/2014/main" id="{A865819C-7EA3-1522-23AC-69DB63FBEDC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409148" y="2595603"/>
            <a:ext cx="516932" cy="633264"/>
          </a:xfrm>
          <a:prstGeom prst="rect">
            <a:avLst/>
          </a:prstGeom>
        </p:spPr>
      </p:pic>
      <p:pic>
        <p:nvPicPr>
          <p:cNvPr id="213" name="Image 212">
            <a:extLst>
              <a:ext uri="{FF2B5EF4-FFF2-40B4-BE49-F238E27FC236}">
                <a16:creationId xmlns:a16="http://schemas.microsoft.com/office/drawing/2014/main" id="{8019D2BA-26D4-4ABE-2D66-2B919622216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8331846" y="2588036"/>
            <a:ext cx="516932" cy="633264"/>
          </a:xfrm>
          <a:prstGeom prst="rect">
            <a:avLst/>
          </a:prstGeom>
        </p:spPr>
      </p:pic>
      <p:pic>
        <p:nvPicPr>
          <p:cNvPr id="214" name="Image 213">
            <a:extLst>
              <a:ext uri="{FF2B5EF4-FFF2-40B4-BE49-F238E27FC236}">
                <a16:creationId xmlns:a16="http://schemas.microsoft.com/office/drawing/2014/main" id="{0EE24B8C-3C47-55C7-B5F7-0D29E2D9E10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5" r="24716" b="27437"/>
          <a:stretch/>
        </p:blipFill>
        <p:spPr>
          <a:xfrm>
            <a:off x="8368041" y="4757500"/>
            <a:ext cx="516932" cy="633264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AABE5D9-3246-C807-1A9B-0461C6492FEA}"/>
              </a:ext>
            </a:extLst>
          </p:cNvPr>
          <p:cNvCxnSpPr>
            <a:cxnSpLocks/>
          </p:cNvCxnSpPr>
          <p:nvPr/>
        </p:nvCxnSpPr>
        <p:spPr>
          <a:xfrm flipH="1" flipV="1">
            <a:off x="6131100" y="3057783"/>
            <a:ext cx="2284513" cy="10306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4203253D-6EB6-90A0-9FEF-5DEA17A0A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400" y="2900449"/>
            <a:ext cx="236056" cy="26015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2277AD2-DF25-00BA-A928-77B679C63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615" y="5107661"/>
            <a:ext cx="236056" cy="26015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333D7B8-FD4C-A704-C0EF-83C23E3C6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254" y="5117066"/>
            <a:ext cx="236056" cy="26015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154E17F-B6EA-AA10-0A41-4DABCAF69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853" y="5107393"/>
            <a:ext cx="236056" cy="26015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137272B-FBF0-240E-7E95-4EE4C387F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595" y="5113445"/>
            <a:ext cx="236056" cy="26015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39E4C99-1E53-08E8-878F-3B2A3EC8D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40" y="5117066"/>
            <a:ext cx="236056" cy="26015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D3EE9DB-DAC3-0930-F76A-D9BCE8E7D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835" y="2924514"/>
            <a:ext cx="236056" cy="260158"/>
          </a:xfrm>
          <a:prstGeom prst="rect">
            <a:avLst/>
          </a:prstGeom>
        </p:spPr>
      </p:pic>
      <p:sp>
        <p:nvSpPr>
          <p:cNvPr id="268" name="ZoneTexte 267">
            <a:extLst>
              <a:ext uri="{FF2B5EF4-FFF2-40B4-BE49-F238E27FC236}">
                <a16:creationId xmlns:a16="http://schemas.microsoft.com/office/drawing/2014/main" id="{BF1B05D5-1F42-D855-2F20-B22BE079A210}"/>
              </a:ext>
            </a:extLst>
          </p:cNvPr>
          <p:cNvSpPr txBox="1"/>
          <p:nvPr/>
        </p:nvSpPr>
        <p:spPr>
          <a:xfrm>
            <a:off x="2457073" y="4184953"/>
            <a:ext cx="5770162" cy="307777"/>
          </a:xfrm>
          <a:prstGeom prst="rect">
            <a:avLst/>
          </a:prstGeom>
          <a:solidFill>
            <a:srgbClr val="FFFD4C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7F7F7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Instant, two-way data flow</a:t>
            </a:r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04C15029-4BC3-42A2-3B5C-5D5C73B5C391}"/>
              </a:ext>
            </a:extLst>
          </p:cNvPr>
          <p:cNvCxnSpPr>
            <a:cxnSpLocks/>
            <a:endCxn id="157" idx="0"/>
          </p:cNvCxnSpPr>
          <p:nvPr/>
        </p:nvCxnSpPr>
        <p:spPr>
          <a:xfrm flipH="1">
            <a:off x="1392513" y="3442182"/>
            <a:ext cx="3117355" cy="1639511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D4776CAC-938F-74D2-E742-5C97B9DE9BEF}"/>
              </a:ext>
            </a:extLst>
          </p:cNvPr>
          <p:cNvCxnSpPr>
            <a:cxnSpLocks/>
            <a:endCxn id="169" idx="0"/>
          </p:cNvCxnSpPr>
          <p:nvPr/>
        </p:nvCxnSpPr>
        <p:spPr>
          <a:xfrm>
            <a:off x="6057992" y="3412278"/>
            <a:ext cx="3272914" cy="1669416"/>
          </a:xfrm>
          <a:prstGeom prst="straightConnector1">
            <a:avLst/>
          </a:prstGeom>
          <a:ln w="57150">
            <a:solidFill>
              <a:srgbClr val="FFFD4C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7E34740-8420-E4A1-D710-827B9E4282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2648"/>
          <a:stretch/>
        </p:blipFill>
        <p:spPr>
          <a:xfrm>
            <a:off x="9323523" y="208488"/>
            <a:ext cx="1208618" cy="707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2EA24E-5E75-95A5-BFD6-DF8A08114F6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75445" b="-7149"/>
          <a:stretch/>
        </p:blipFill>
        <p:spPr>
          <a:xfrm>
            <a:off x="137137" y="7108546"/>
            <a:ext cx="372107" cy="3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8E39E-1D51-67A6-BF18-F4064EB589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659" y="150177"/>
            <a:ext cx="9740491" cy="766238"/>
          </a:xfrm>
        </p:spPr>
        <p:txBody>
          <a:bodyPr/>
          <a:lstStyle/>
          <a:p>
            <a:pPr marL="355600" algn="ctr"/>
            <a:r>
              <a:rPr lang="en-GB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Advantages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25EABF-6A05-8E61-D2C1-B927FB88A078}"/>
              </a:ext>
            </a:extLst>
          </p:cNvPr>
          <p:cNvSpPr txBox="1"/>
          <p:nvPr/>
        </p:nvSpPr>
        <p:spPr>
          <a:xfrm>
            <a:off x="817057" y="6288211"/>
            <a:ext cx="3902481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0" tIns="0" bIns="0" anchor="ctr">
            <a:noAutofit/>
          </a:bodyPr>
          <a:lstStyle/>
          <a:p>
            <a:pPr marL="0" lvl="1">
              <a:spcAft>
                <a:spcPts val="1052"/>
              </a:spcAft>
              <a:tabLst>
                <a:tab pos="1023295" algn="l"/>
              </a:tabLst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Less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unnecessary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trave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1A4AAC-4ADC-E1C3-7EF6-722E6CBD6A2B}"/>
              </a:ext>
            </a:extLst>
          </p:cNvPr>
          <p:cNvSpPr txBox="1"/>
          <p:nvPr/>
        </p:nvSpPr>
        <p:spPr>
          <a:xfrm>
            <a:off x="4606986" y="6288211"/>
            <a:ext cx="5505981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  <a:tabLst>
                <a:tab pos="1023295" algn="l"/>
              </a:tabLst>
            </a:pP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Reduced risk of road accidents</a:t>
            </a:r>
            <a:endParaRPr lang="fr-FR" sz="1400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  <a:tabLst>
                <a:tab pos="1023295" algn="l"/>
              </a:tabLst>
            </a:pP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Reduction in fuel </a:t>
            </a:r>
            <a:r>
              <a:rPr lang="fr-FR" sz="1400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consumption</a:t>
            </a:r>
            <a:endParaRPr lang="fr-FR" sz="1400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  <a:tabLst>
                <a:tab pos="1023295" algn="l"/>
              </a:tabLst>
            </a:pPr>
            <a:r>
              <a:rPr lang="fr-FR" sz="1400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Improved</a:t>
            </a: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working</a:t>
            </a: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conditions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182322-EE14-8D15-20FF-D93ECABAC184}"/>
              </a:ext>
            </a:extLst>
          </p:cNvPr>
          <p:cNvSpPr txBox="1"/>
          <p:nvPr/>
        </p:nvSpPr>
        <p:spPr>
          <a:xfrm>
            <a:off x="817057" y="5045037"/>
            <a:ext cx="3902481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0" tIns="0" bIns="0" anchor="ctr">
            <a:noAutofit/>
          </a:bodyPr>
          <a:lstStyle/>
          <a:p>
            <a:pPr marL="0" lvl="1">
              <a:spcAft>
                <a:spcPts val="1052"/>
              </a:spcAft>
              <a:tabLst>
                <a:tab pos="1023295" algn="l"/>
              </a:tabLst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Less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paper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CC85C7B-C5E8-FFD5-3FB7-31C2334010B9}"/>
              </a:ext>
            </a:extLst>
          </p:cNvPr>
          <p:cNvSpPr txBox="1"/>
          <p:nvPr/>
        </p:nvSpPr>
        <p:spPr>
          <a:xfrm>
            <a:off x="4606986" y="5045037"/>
            <a:ext cx="5505981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>
            <a:defPPr>
              <a:defRPr lang="en-US"/>
            </a:defPPr>
            <a:lvl2pPr marL="0" lvl="1"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Reduced risk of information loss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Reduction in paper and ink consumption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Improved quality of information feedback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lvl="1" indent="-342900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Improved working conditions on the field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A6B35C0-7578-14E4-63C1-A96337052051}"/>
              </a:ext>
            </a:extLst>
          </p:cNvPr>
          <p:cNvSpPr txBox="1"/>
          <p:nvPr/>
        </p:nvSpPr>
        <p:spPr>
          <a:xfrm>
            <a:off x="817057" y="2822678"/>
            <a:ext cx="3902480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0" tIns="0" bIns="0" anchor="ctr">
            <a:noAutofit/>
          </a:bodyPr>
          <a:lstStyle/>
          <a:p>
            <a:pPr marL="0" lvl="1">
              <a:spcAft>
                <a:spcPts val="1052"/>
              </a:spcAft>
              <a:tabLst>
                <a:tab pos="1023295" algn="l"/>
              </a:tabLst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Less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manual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data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processing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BBB06E0-0415-77B9-7E5A-8E06AF2A9263}"/>
              </a:ext>
            </a:extLst>
          </p:cNvPr>
          <p:cNvSpPr txBox="1"/>
          <p:nvPr/>
        </p:nvSpPr>
        <p:spPr>
          <a:xfrm>
            <a:off x="4606986" y="2823847"/>
            <a:ext cx="5505981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Reduced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risk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of 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errors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Improved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processing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times</a:t>
            </a: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Optimization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of 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working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time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F4DCAFB-AA47-9CB7-AC76-502BC4ECBA5A}"/>
              </a:ext>
            </a:extLst>
          </p:cNvPr>
          <p:cNvSpPr txBox="1"/>
          <p:nvPr/>
        </p:nvSpPr>
        <p:spPr>
          <a:xfrm>
            <a:off x="817057" y="3805970"/>
            <a:ext cx="3902480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0" tIns="0" bIns="0" anchor="ctr">
            <a:noAutofit/>
          </a:bodyPr>
          <a:lstStyle/>
          <a:p>
            <a:pPr marL="0" lvl="1">
              <a:spcAft>
                <a:spcPts val="1052"/>
              </a:spcAft>
              <a:tabLst>
                <a:tab pos="1023295" algn="l"/>
              </a:tabLst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Less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errors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A567D1F-F49D-DFD2-B54D-89769ED42A4F}"/>
              </a:ext>
            </a:extLst>
          </p:cNvPr>
          <p:cNvSpPr txBox="1"/>
          <p:nvPr/>
        </p:nvSpPr>
        <p:spPr>
          <a:xfrm>
            <a:off x="4606986" y="3805970"/>
            <a:ext cx="5505981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Improved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quality</a:t>
            </a: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of self-checks</a:t>
            </a: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Improved traceability of pipes and welds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Reliability of weld logbooks and test records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Time-</a:t>
            </a:r>
            <a:r>
              <a:rPr lang="fr-FR" sz="14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saving</a:t>
            </a:r>
            <a:endParaRPr lang="fr-FR" sz="1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1ECF917-0B73-FA03-3696-91284EB32219}"/>
              </a:ext>
            </a:extLst>
          </p:cNvPr>
          <p:cNvSpPr txBox="1"/>
          <p:nvPr/>
        </p:nvSpPr>
        <p:spPr>
          <a:xfrm>
            <a:off x="817057" y="1588678"/>
            <a:ext cx="3902480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0" tIns="0" bIns="0" anchor="ctr">
            <a:noAutofit/>
          </a:bodyPr>
          <a:lstStyle/>
          <a:p>
            <a:pPr marL="0" lvl="1">
              <a:spcAft>
                <a:spcPts val="1052"/>
              </a:spcAft>
              <a:tabLst>
                <a:tab pos="1023295" algn="l"/>
              </a:tabLst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Better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accessibility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of data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81E6057-C898-3007-B35E-C7995E20BF47}"/>
              </a:ext>
            </a:extLst>
          </p:cNvPr>
          <p:cNvSpPr txBox="1"/>
          <p:nvPr/>
        </p:nvSpPr>
        <p:spPr>
          <a:xfrm>
            <a:off x="4606986" y="1588496"/>
            <a:ext cx="5505979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1600">
                <a:latin typeface="+mj-lt"/>
                <a:cs typeface="Calibri" panose="020F0502020204030204" pitchFamily="34" charset="0"/>
              </a:defRPr>
            </a:lvl2pPr>
          </a:lstStyle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Real-time management</a:t>
            </a: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fr-FR" sz="14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Improved</a:t>
            </a: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4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processing</a:t>
            </a:r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times</a:t>
            </a: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Centralization and archiving of projects</a:t>
            </a:r>
            <a:endParaRPr lang="fr-FR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rgbClr val="64C344"/>
              </a:buClr>
              <a:buFont typeface="Wingdings" panose="05000000000000000000" pitchFamily="2" charset="2"/>
              <a:buChar char="è"/>
            </a:pP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Improved and optimized monitoring of the life of the structures</a:t>
            </a:r>
            <a:endParaRPr lang="fr-FR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60E7CD-83B4-5C0A-092B-7198710FD991}"/>
              </a:ext>
            </a:extLst>
          </p:cNvPr>
          <p:cNvSpPr txBox="1"/>
          <p:nvPr/>
        </p:nvSpPr>
        <p:spPr>
          <a:xfrm>
            <a:off x="582942" y="916415"/>
            <a:ext cx="9525927" cy="528790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</a:lstStyle>
          <a:p>
            <a:pPr marL="268288" lvl="1" indent="0">
              <a:buNone/>
            </a:pPr>
            <a:r>
              <a:rPr lang="fr-FR" sz="15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With</a:t>
            </a:r>
            <a:r>
              <a:rPr lang="fr-FR" sz="1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QCM, </a:t>
            </a:r>
            <a:r>
              <a:rPr lang="en-US" sz="1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construction data and information are monitored, recorded, and shared in real-time</a:t>
            </a:r>
            <a:endParaRPr lang="fr-FR" sz="15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6205420-BF3F-FC36-0F0D-F86F8234C418}"/>
              </a:ext>
            </a:extLst>
          </p:cNvPr>
          <p:cNvSpPr/>
          <p:nvPr/>
        </p:nvSpPr>
        <p:spPr>
          <a:xfrm>
            <a:off x="582944" y="1721885"/>
            <a:ext cx="468225" cy="824112"/>
          </a:xfrm>
          <a:prstGeom prst="rightArrow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7882FFD-BE5F-8D0E-4173-F5572DE7C307}"/>
              </a:ext>
            </a:extLst>
          </p:cNvPr>
          <p:cNvSpPr/>
          <p:nvPr/>
        </p:nvSpPr>
        <p:spPr>
          <a:xfrm>
            <a:off x="582943" y="2819024"/>
            <a:ext cx="468225" cy="824112"/>
          </a:xfrm>
          <a:prstGeom prst="rightArrow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311992AB-9505-5BE2-D036-C5DB1FB8B735}"/>
              </a:ext>
            </a:extLst>
          </p:cNvPr>
          <p:cNvSpPr/>
          <p:nvPr/>
        </p:nvSpPr>
        <p:spPr>
          <a:xfrm>
            <a:off x="582943" y="3940856"/>
            <a:ext cx="468225" cy="824112"/>
          </a:xfrm>
          <a:prstGeom prst="rightArrow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02A69F7-35DE-A0C0-158A-034887FF9E03}"/>
              </a:ext>
            </a:extLst>
          </p:cNvPr>
          <p:cNvSpPr/>
          <p:nvPr/>
        </p:nvSpPr>
        <p:spPr>
          <a:xfrm>
            <a:off x="582942" y="5174719"/>
            <a:ext cx="468225" cy="824112"/>
          </a:xfrm>
          <a:prstGeom prst="rightArrow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6658C822-794D-F31E-3DCE-4EF1C29E9DDF}"/>
              </a:ext>
            </a:extLst>
          </p:cNvPr>
          <p:cNvSpPr/>
          <p:nvPr/>
        </p:nvSpPr>
        <p:spPr>
          <a:xfrm>
            <a:off x="582942" y="6280422"/>
            <a:ext cx="468225" cy="824112"/>
          </a:xfrm>
          <a:prstGeom prst="rightArrow">
            <a:avLst/>
          </a:prstGeom>
          <a:solidFill>
            <a:srgbClr val="64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264B2F-D3E5-A0FE-636C-093F7A226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648"/>
          <a:stretch/>
        </p:blipFill>
        <p:spPr>
          <a:xfrm>
            <a:off x="9323523" y="208488"/>
            <a:ext cx="1208618" cy="7079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4EB2D-D650-F7ED-BD50-B9F6D97B4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445" b="-7149"/>
          <a:stretch/>
        </p:blipFill>
        <p:spPr>
          <a:xfrm>
            <a:off x="137137" y="7108546"/>
            <a:ext cx="372107" cy="3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5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>
            <a:extLst>
              <a:ext uri="{FF2B5EF4-FFF2-40B4-BE49-F238E27FC236}">
                <a16:creationId xmlns:a16="http://schemas.microsoft.com/office/drawing/2014/main" id="{C7CB45EF-9463-F60B-C64E-C0455A423017}"/>
              </a:ext>
            </a:extLst>
          </p:cNvPr>
          <p:cNvSpPr txBox="1"/>
          <p:nvPr/>
        </p:nvSpPr>
        <p:spPr>
          <a:xfrm>
            <a:off x="5514861" y="900700"/>
            <a:ext cx="5290962" cy="5820801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Working towards quality, health and safety, and environmental protection means adopting 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QCM !</a:t>
            </a:r>
          </a:p>
          <a:p>
            <a:endParaRPr lang="fr-FR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Have the</a:t>
            </a:r>
          </a:p>
          <a:p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</a:p>
          <a:p>
            <a:endParaRPr lang="fr-FR" sz="18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fr-FR" sz="9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click</a:t>
            </a:r>
          </a:p>
          <a:p>
            <a:endParaRPr lang="fr-FR" sz="24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Contact us </a:t>
            </a:r>
          </a:p>
          <a:p>
            <a:endParaRPr lang="fr-FR" sz="24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fr-FR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Julien BEAUFILS</a:t>
            </a:r>
          </a:p>
          <a:p>
            <a:r>
              <a:rPr lang="fr-FR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Technical</a:t>
            </a:r>
            <a:r>
              <a:rPr lang="fr-FR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and Commercial Manager</a:t>
            </a:r>
          </a:p>
          <a:p>
            <a:r>
              <a:rPr lang="fr-FR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hlinkClick r:id="rId4"/>
              </a:rPr>
              <a:t>Julien.beaufils@logic-sas.com</a:t>
            </a:r>
            <a:endParaRPr lang="fr-FR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fr-FR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+33 (0)7 78 38 42 21 </a:t>
            </a:r>
          </a:p>
          <a:p>
            <a:r>
              <a:rPr lang="fr-FR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 rue du Tertre, 44470 CARQUEFOU, 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BCF78C-1607-21D8-4030-3B2A1C390F7C}"/>
              </a:ext>
            </a:extLst>
          </p:cNvPr>
          <p:cNvSpPr txBox="1"/>
          <p:nvPr/>
        </p:nvSpPr>
        <p:spPr>
          <a:xfrm>
            <a:off x="1017749" y="2635872"/>
            <a:ext cx="4497112" cy="738064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Improvement of the quality of work life 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14C509-EAC7-053D-3758-0EBABB1936AF}"/>
              </a:ext>
            </a:extLst>
          </p:cNvPr>
          <p:cNvSpPr txBox="1"/>
          <p:nvPr/>
        </p:nvSpPr>
        <p:spPr>
          <a:xfrm>
            <a:off x="1017750" y="1710650"/>
            <a:ext cx="4497112" cy="738064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Reduction of health and safety risks at work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280AED-00AE-7F04-DA76-349A832DB46D}"/>
              </a:ext>
            </a:extLst>
          </p:cNvPr>
          <p:cNvSpPr txBox="1"/>
          <p:nvPr/>
        </p:nvSpPr>
        <p:spPr>
          <a:xfrm>
            <a:off x="1017749" y="3561094"/>
            <a:ext cx="4497112" cy="644640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Reducing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environmental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footprint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073F63-6BEA-0EC8-76CA-7A05E094103A}"/>
              </a:ext>
            </a:extLst>
          </p:cNvPr>
          <p:cNvSpPr txBox="1"/>
          <p:nvPr/>
        </p:nvSpPr>
        <p:spPr>
          <a:xfrm>
            <a:off x="1017749" y="4389286"/>
            <a:ext cx="4497112" cy="644640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Quality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control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48F5FC8-2976-F959-B4AF-0844E9D7CA79}"/>
              </a:ext>
            </a:extLst>
          </p:cNvPr>
          <p:cNvSpPr txBox="1"/>
          <p:nvPr/>
        </p:nvSpPr>
        <p:spPr>
          <a:xfrm>
            <a:off x="1017749" y="5217478"/>
            <a:ext cx="4497112" cy="644640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Cost</a:t>
            </a:r>
            <a:r>
              <a:rPr lang="fr-FR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reduction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51F628D-8075-3300-FB64-B9D95CD72EAE}"/>
              </a:ext>
            </a:extLst>
          </p:cNvPr>
          <p:cNvSpPr txBox="1"/>
          <p:nvPr/>
        </p:nvSpPr>
        <p:spPr>
          <a:xfrm>
            <a:off x="1017749" y="6045670"/>
            <a:ext cx="4497112" cy="644640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Securing and availability of data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3B66E0-25E6-08D2-AD88-3BDE454B98A6}"/>
              </a:ext>
            </a:extLst>
          </p:cNvPr>
          <p:cNvSpPr txBox="1"/>
          <p:nvPr/>
        </p:nvSpPr>
        <p:spPr>
          <a:xfrm>
            <a:off x="1017751" y="785428"/>
            <a:ext cx="4497110" cy="738064"/>
          </a:xfrm>
          <a:prstGeom prst="rect">
            <a:avLst/>
          </a:prstGeom>
          <a:solidFill>
            <a:srgbClr val="64C3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0" bIns="0" anchor="ctr">
            <a:noAutofit/>
          </a:bodyPr>
          <a:lstStyle>
            <a:defPPr>
              <a:defRPr lang="en-US"/>
            </a:defPPr>
            <a:lvl2pPr marL="342900" lvl="1" indent="-342900">
              <a:buFont typeface="Wingdings" panose="05000000000000000000" pitchFamily="2" charset="2"/>
              <a:buChar char="Ø"/>
              <a:tabLst>
                <a:tab pos="1023295" algn="l"/>
              </a:tabLst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Optimization of time and deadlines</a:t>
            </a:r>
            <a:endParaRPr lang="fr-FR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Image 2" descr="Une image contenant montre&#10;&#10;Description générée automatiquement">
            <a:extLst>
              <a:ext uri="{FF2B5EF4-FFF2-40B4-BE49-F238E27FC236}">
                <a16:creationId xmlns:a16="http://schemas.microsoft.com/office/drawing/2014/main" id="{704979B3-8624-3150-7960-04B63C31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72" y="666124"/>
            <a:ext cx="738065" cy="7380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DE9453-894D-48B9-BAE0-BD522345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02" y="3496334"/>
            <a:ext cx="738065" cy="7380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CAE0A3-3403-2573-8F4F-6EC84AB0C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89" y="1720264"/>
            <a:ext cx="615630" cy="64463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2CE931-2A05-011F-76C7-19F164729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89" y="4374577"/>
            <a:ext cx="644640" cy="6446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5968659-00C9-A241-AE65-25940B357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480" y="6115756"/>
            <a:ext cx="532886" cy="5744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2964419-3F34-C83E-7DE5-2FD5A1D1C3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480" y="5207876"/>
            <a:ext cx="515295" cy="6512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DA9C78-E26F-AF50-3AED-7AA2902D99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242" y="2762215"/>
            <a:ext cx="688924" cy="5620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7D04B0-9D27-886D-4163-106AC19EC4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99000"/>
                    </a14:imgEffect>
                  </a14:imgLayer>
                </a14:imgProps>
              </a:ext>
            </a:extLst>
          </a:blip>
          <a:srcRect l="-3884" t="-1004" r="3884" b="56797"/>
          <a:stretch/>
        </p:blipFill>
        <p:spPr>
          <a:xfrm>
            <a:off x="7403116" y="2701344"/>
            <a:ext cx="1514452" cy="6837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6F1780-A78F-76CB-9E74-ED1BE7D5C30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2648"/>
          <a:stretch/>
        </p:blipFill>
        <p:spPr>
          <a:xfrm>
            <a:off x="9323523" y="208488"/>
            <a:ext cx="1208618" cy="7079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19908BD-31BB-4A2B-6684-4E9431CE28F5}"/>
              </a:ext>
            </a:extLst>
          </p:cNvPr>
          <p:cNvSpPr txBox="1"/>
          <p:nvPr/>
        </p:nvSpPr>
        <p:spPr>
          <a:xfrm>
            <a:off x="15010" y="7129084"/>
            <a:ext cx="1069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LOGIC, SASU with a capital of 50000 € - 24 avenue Foch, 54270 ESSEY LES NANCY, FRANCE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APE : 7490B - SIRET : RCS NANCY N°75082104300023 – VAT number : FR48750821043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CA898E3-02F0-8862-BEA6-B7F7EDC41AA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75445" b="-7149"/>
          <a:stretch/>
        </p:blipFill>
        <p:spPr>
          <a:xfrm>
            <a:off x="318869" y="7114375"/>
            <a:ext cx="372107" cy="3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9945"/>
      </p:ext>
    </p:extLst>
  </p:cSld>
  <p:clrMapOvr>
    <a:masterClrMapping/>
  </p:clrMapOvr>
</p:sld>
</file>

<file path=ppt/theme/theme1.xml><?xml version="1.0" encoding="utf-8"?>
<a:theme xmlns:a="http://schemas.openxmlformats.org/drawingml/2006/main" name="PPT 2023 A4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LogIC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2023 A4" id="{76C6FC87-6AEE-484E-9AF0-5990BFEE1C56}" vid="{C475DC7F-375E-444C-9C4C-96399F9831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f0bbb-e603-42df-8be8-8011ac9c2615">
      <Terms xmlns="http://schemas.microsoft.com/office/infopath/2007/PartnerControls"/>
    </lcf76f155ced4ddcb4097134ff3c332f>
    <TaxCatchAll xmlns="3a3a4a69-0e37-4931-8bad-909caa5041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644B30895D047874B56A1A1FE5A37" ma:contentTypeVersion="16" ma:contentTypeDescription="Crée un document." ma:contentTypeScope="" ma:versionID="104a654db3eb620a1a3745da18081f1d">
  <xsd:schema xmlns:xsd="http://www.w3.org/2001/XMLSchema" xmlns:xs="http://www.w3.org/2001/XMLSchema" xmlns:p="http://schemas.microsoft.com/office/2006/metadata/properties" xmlns:ns2="7b2f0bbb-e603-42df-8be8-8011ac9c2615" xmlns:ns3="3a3a4a69-0e37-4931-8bad-909caa5041fa" targetNamespace="http://schemas.microsoft.com/office/2006/metadata/properties" ma:root="true" ma:fieldsID="8860c176b2d4f9db400780231eff330e" ns2:_="" ns3:_="">
    <xsd:import namespace="7b2f0bbb-e603-42df-8be8-8011ac9c2615"/>
    <xsd:import namespace="3a3a4a69-0e37-4931-8bad-909caa504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f0bbb-e603-42df-8be8-8011ac9c2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1c18f7f-55c8-494d-a868-161c569ca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a4a69-0e37-4931-8bad-909caa5041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3c1e58-4b18-4bfe-9392-e4c8b2d3fd91}" ma:internalName="TaxCatchAll" ma:showField="CatchAllData" ma:web="3a3a4a69-0e37-4931-8bad-909caa504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39903-2D5D-4B4E-95B1-B8ED381FD443}">
  <ds:schemaRefs>
    <ds:schemaRef ds:uri="http://schemas.microsoft.com/office/2006/metadata/properties"/>
    <ds:schemaRef ds:uri="http://purl.org/dc/elements/1.1/"/>
    <ds:schemaRef ds:uri="3a3a4a69-0e37-4931-8bad-909caa5041f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b2f0bbb-e603-42df-8be8-8011ac9c261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18EE69-D987-4DFB-9490-C058493F0961}">
  <ds:schemaRefs>
    <ds:schemaRef ds:uri="3a3a4a69-0e37-4931-8bad-909caa5041fa"/>
    <ds:schemaRef ds:uri="7b2f0bbb-e603-42df-8be8-8011ac9c26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14BE87-AEEA-4EFC-AE16-7CB4630E7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2023 A4</Template>
  <TotalTime>0</TotalTime>
  <Words>423</Words>
  <Application>Microsoft Office PowerPoint</Application>
  <PresentationFormat>Personnalisé</PresentationFormat>
  <Paragraphs>85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Yu Gothic</vt:lpstr>
      <vt:lpstr>Arial</vt:lpstr>
      <vt:lpstr>Calibri</vt:lpstr>
      <vt:lpstr>Wingdings</vt:lpstr>
      <vt:lpstr>Wingdings 3</vt:lpstr>
      <vt:lpstr>PPT 2023 A4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Lena MUSCILLO</dc:creator>
  <cp:lastModifiedBy>Lena MUSCILLO</cp:lastModifiedBy>
  <cp:revision>6</cp:revision>
  <cp:lastPrinted>2023-02-19T20:53:23Z</cp:lastPrinted>
  <dcterms:created xsi:type="dcterms:W3CDTF">2023-02-08T16:25:28Z</dcterms:created>
  <dcterms:modified xsi:type="dcterms:W3CDTF">2023-04-28T10:28:03Z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0x010100785644B30895D047874B56A1A1FE5A37</vt:lpwstr>
  </property>
  <property fmtid="{D5CDD505-2E9C-101B-9397-08002B2CF9AE}" pid="3" name="MediaServiceImageTags">
    <vt:lpwstr/>
  </property>
</Properties>
</file>