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493" r:id="rId5"/>
    <p:sldId id="497" r:id="rId6"/>
    <p:sldId id="494" r:id="rId7"/>
    <p:sldId id="49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9FC0C0D-9BDD-109F-178B-C9D369E3A40B}" name="Ale Alsum" initials="AA" userId="Ale Alsum" providerId="None"/>
  <p188:author id="{F6BDEAC2-4B69-8223-1469-31496B29813D}" name="Jill Badzinski" initials="JB" userId="S::jbadzins@michels.us::30ce9b98-468a-4917-90df-d66594133c3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A915A2-AFE3-4484-90C0-FBA6663B9EF2}" v="1" dt="2023-05-03T19:54:21.794"/>
    <p1510:client id="{54E3ED48-5ECF-4AC7-AC3A-1F5C1D6080FF}" v="251" dt="2023-05-04T15:59:27.504"/>
    <p1510:client id="{A9283A7B-F0E9-F6D9-D734-E0C8AD5F2A96}" v="110" dt="2023-05-03T19:34:50.5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26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8/10/relationships/authors" Target="author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A0AB6-C294-C041-B4BD-C0827408CA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01750" y="1994127"/>
            <a:ext cx="7291754" cy="879231"/>
          </a:xfrm>
        </p:spPr>
        <p:txBody>
          <a:bodyPr anchor="b">
            <a:noAutofit/>
          </a:bodyPr>
          <a:lstStyle>
            <a:lvl1pPr algn="l">
              <a:defRPr sz="3600"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129201-1505-AF40-9B95-A893A21800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01750" y="3033468"/>
            <a:ext cx="7291754" cy="39553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10130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Photo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57F91-30E8-906C-6055-189D79325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0EE39D-E554-31BB-9166-9A01A61B6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1D4DA-1D14-4E4C-BBA8-24C70242C81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3740D7B-46B6-92C9-B94A-942899B86AB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98650"/>
            <a:ext cx="5257800" cy="40274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CC0E687-C6FC-6A6A-721D-61F8ED10A1B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88113" y="1933575"/>
            <a:ext cx="4865687" cy="40100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389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Phot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F5223-EE6F-5580-407B-655DF46EA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319882-1623-5530-5171-3B15F4DCC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1D4DA-1D14-4E4C-BBA8-24C70242C81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A1B45EDC-1BDA-BD8E-7C2B-455EA45BDBA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98650"/>
            <a:ext cx="5257800" cy="40274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38EBCD1-D1EB-880F-D634-B8D5C3E836B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88113" y="1933575"/>
            <a:ext cx="4865687" cy="40100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41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wo Column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C2924-7842-8B3A-9FC8-EF8D8362E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CA2DE-15CE-6BE8-173A-2CB1A3498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67CE80-07E4-5E07-FBC0-77119FBFC4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67CE56-87A4-B29D-8D2A-313C0B2D1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1D4DA-1D14-4E4C-BBA8-24C70242C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718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wo Column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4A798-7008-E855-A4D5-2BFD55026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EF5D81-0DF9-BB04-E061-1C4FB0FD53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2071A9-3AD8-D9F1-767E-6B75B45B25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B6D0D8-4482-B63B-D566-0D27E786C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1D4DA-1D14-4E4C-BBA8-24C70242C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491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51CC3-3A8F-3C4A-9EFB-DDC136B39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589108" cy="1325563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DC4029-A2C7-3E41-81FB-69ED7A260C9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2001838"/>
            <a:ext cx="7589838" cy="4484687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C7F52E4-1415-A6C7-846E-03C25A4BBE3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16950" y="365125"/>
            <a:ext cx="3394075" cy="6121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27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F4750-D164-AF5F-DF5F-60A2F0EDB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6638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14F3EF-141D-98DD-96B8-4507DD99E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1D4DA-1D14-4E4C-BBA8-24C70242C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284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89838-659D-1B57-E45E-3D01A9C1F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5984" y="17367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101AB4-4551-94BC-7A7D-9899BEA92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1D4DA-1D14-4E4C-BBA8-24C70242C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897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364B3-58A5-A912-6F96-B84FC12AF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108" y="1683971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00562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59673-E92C-06A4-8697-42BACD6C1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169" y="193015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A769AD-2B88-4C77-F6C1-9DE1A1CF3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1D4DA-1D14-4E4C-BBA8-24C70242C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830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3108F-4953-3067-33FE-592DC418D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4D788F-EEE7-FACD-716E-8786C420E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1D4DA-1D14-4E4C-BBA8-24C70242C81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285592C-0885-4804-39BB-109BF53D14B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2022475"/>
            <a:ext cx="10515600" cy="3744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1962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, rectangle&#10;&#10;Description automatically generated">
            <a:extLst>
              <a:ext uri="{FF2B5EF4-FFF2-40B4-BE49-F238E27FC236}">
                <a16:creationId xmlns:a16="http://schemas.microsoft.com/office/drawing/2014/main" id="{BDBC3DE4-AED9-4A5A-A5CD-F41ED4451A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E51DA0-B80D-8CD6-B8FB-C626E31FA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B37A3A-9BCE-A59A-20B8-7E2C01140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1D4DA-1D14-4E4C-BBA8-24C70242C81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16C694D-23EC-256F-DA9F-90705CFBFB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2028825"/>
            <a:ext cx="10515600" cy="3700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1187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F6DC00-3A83-C90F-C42E-75733E245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1D4DA-1D14-4E4C-BBA8-24C70242C81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038CB15-2188-876C-1782-B4AC5934C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8242094-B69B-2CA3-E7B7-95D4DEFF413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916113"/>
            <a:ext cx="10515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6657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901EB-8766-4875-33F8-442538186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6AF85-770E-E4C6-119A-EED36844A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482BDD-5984-C158-34A6-2F80DFD25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1D4DA-1D14-4E4C-BBA8-24C70242C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785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D2B4A5-0A92-C0EA-5030-515537E2F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A193A0-B172-89BD-3D2D-3D8B2B0E27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8808D-9966-0052-88AD-3C790DFAF2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F9AE7-40A2-44E4-BC9E-AD88E7C0FEB4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AE1490-2BBF-60D4-92C6-D88336277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B12BC-29AE-EBDD-181F-FC2D8220CF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1D4DA-1D14-4E4C-BBA8-24C70242C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219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49D3D89-C54B-4AB0-14A7-54BCF08AAF0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709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C614201-0A6E-0C66-8B00-528E125F7D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01750" y="2150881"/>
            <a:ext cx="7291754" cy="879231"/>
          </a:xfrm>
        </p:spPr>
        <p:txBody>
          <a:bodyPr/>
          <a:lstStyle/>
          <a:p>
            <a:r>
              <a:rPr lang="en-US" dirty="0"/>
              <a:t>Safe Driver Initiative </a:t>
            </a:r>
          </a:p>
        </p:txBody>
      </p:sp>
    </p:spTree>
    <p:extLst>
      <p:ext uri="{BB962C8B-B14F-4D97-AF65-F5344CB8AC3E}">
        <p14:creationId xmlns:p14="http://schemas.microsoft.com/office/powerpoint/2010/main" val="2851832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A2FD93A-B705-E479-4009-55E837CFF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760" y="466725"/>
            <a:ext cx="10515600" cy="1325563"/>
          </a:xfrm>
        </p:spPr>
        <p:txBody>
          <a:bodyPr/>
          <a:lstStyle/>
          <a:p>
            <a:r>
              <a:rPr lang="en-US" dirty="0"/>
              <a:t>Initiative Background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8B168E6-B4F5-2049-F80A-2289A67D42B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6080" y="1896745"/>
            <a:ext cx="5709920" cy="446405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000" dirty="0">
                <a:ea typeface="MS Mincho"/>
                <a:cs typeface="Arial"/>
              </a:rPr>
              <a:t>Driving, one of the activities that every working group performs daily, has the most significant potential for a negative impact. We cannot eliminate the need to drive in support of our work, nor can we control the behavior of those we share the road with.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dirty="0">
                <a:effectLst/>
                <a:ea typeface="MS Mincho"/>
                <a:cs typeface="Arial"/>
              </a:rPr>
              <a:t>In 2022, the Michels Family of </a:t>
            </a:r>
            <a:r>
              <a:rPr lang="en-US" sz="2000" dirty="0">
                <a:ea typeface="MS Mincho"/>
                <a:cs typeface="Arial"/>
              </a:rPr>
              <a:t>Companies totaled 60 million miles driven in </a:t>
            </a:r>
            <a:r>
              <a:rPr lang="en-US" sz="2000" dirty="0">
                <a:effectLst/>
                <a:ea typeface="MS Mincho"/>
                <a:cs typeface="Arial"/>
              </a:rPr>
              <a:t>our wide range of vehicles all across North America. The safety of our people and our positive brand identity depend on our ability to keep our drivers and roadways safe.</a:t>
            </a:r>
            <a:r>
              <a:rPr lang="en-US" sz="2000" dirty="0">
                <a:ea typeface="MS Mincho"/>
                <a:cs typeface="Arial"/>
              </a:rPr>
              <a:t> </a:t>
            </a:r>
            <a:endParaRPr lang="en-US" sz="2000" dirty="0">
              <a:effectLst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US" sz="2000" dirty="0">
                <a:ea typeface="MS Mincho" panose="02020609040205080304" pitchFamily="49" charset="-128"/>
                <a:cs typeface="Arial" panose="020B0604020202020204" pitchFamily="34" charset="0"/>
              </a:rPr>
              <a:t>To reduce the risk of fatalities and severe injuries, and convey the importance of driver safety, We took a proactive step to create safer drivers by creating the multi-faceted </a:t>
            </a:r>
            <a:r>
              <a:rPr lang="en-US" sz="2000" i="1" dirty="0">
                <a:ea typeface="MS Mincho" panose="02020609040205080304" pitchFamily="49" charset="-128"/>
                <a:cs typeface="Arial" panose="020B0604020202020204" pitchFamily="34" charset="0"/>
              </a:rPr>
              <a:t>Safe Driver Initiative</a:t>
            </a:r>
            <a:r>
              <a:rPr lang="en-US" sz="2000" dirty="0">
                <a:ea typeface="MS Mincho" panose="02020609040205080304" pitchFamily="49" charset="-128"/>
                <a:cs typeface="Arial" panose="020B0604020202020204" pitchFamily="34" charset="0"/>
              </a:rPr>
              <a:t>.</a:t>
            </a: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endParaRPr lang="en-US" sz="3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 descr="A person driving a red car&#10;&#10;Description automatically generated with medium confidence">
            <a:extLst>
              <a:ext uri="{FF2B5EF4-FFF2-40B4-BE49-F238E27FC236}">
                <a16:creationId xmlns:a16="http://schemas.microsoft.com/office/drawing/2014/main" id="{C8023A99-99AC-69FD-E030-4160153C68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6" t="-207" r="-144" b="-219"/>
          <a:stretch/>
        </p:blipFill>
        <p:spPr>
          <a:xfrm>
            <a:off x="6470873" y="1898650"/>
            <a:ext cx="5019496" cy="427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195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A2FD93A-B705-E479-4009-55E837CFF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476885"/>
            <a:ext cx="10515600" cy="1325563"/>
          </a:xfrm>
        </p:spPr>
        <p:txBody>
          <a:bodyPr/>
          <a:lstStyle/>
          <a:p>
            <a:r>
              <a:rPr lang="en-US" dirty="0"/>
              <a:t>Solutions &amp; Implementation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8B168E6-B4F5-2049-F80A-2289A67D42B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34720" y="1877060"/>
            <a:ext cx="4928316" cy="4273354"/>
          </a:xfrm>
        </p:spPr>
        <p:txBody>
          <a:bodyPr>
            <a:normAutofit/>
          </a:bodyPr>
          <a:lstStyle/>
          <a:p>
            <a:pPr marL="0" indent="0" algn="l" rtl="0" fontAlgn="base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Es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tablished by the Michels Family, Senior Leadership and Health, Safety and Environmental Team</a:t>
            </a:r>
            <a:r>
              <a:rPr lang="en-US" sz="2000" i="1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t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his multifaceted program provides the training, tools and education needed to drive safely regardless of the situation or hazards. </a:t>
            </a:r>
          </a:p>
          <a:p>
            <a:pPr marL="0" indent="0" algn="l" rtl="0" fontAlgn="base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Our initiatives are divided into three areas of focus: </a:t>
            </a:r>
          </a:p>
          <a:p>
            <a:pPr fontAlgn="base">
              <a:lnSpc>
                <a:spcPct val="110000"/>
              </a:lnSpc>
            </a:pPr>
            <a:r>
              <a:rPr lang="en-US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Training</a:t>
            </a:r>
          </a:p>
          <a:p>
            <a:pPr fontAlgn="base">
              <a:lnSpc>
                <a:spcPct val="110000"/>
              </a:lnSpc>
            </a:pPr>
            <a:r>
              <a:rPr lang="en-US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Driver Resources</a:t>
            </a:r>
          </a:p>
          <a:p>
            <a:pPr fontAlgn="base">
              <a:lnSpc>
                <a:spcPct val="110000"/>
              </a:lnSpc>
            </a:pPr>
            <a:r>
              <a:rPr lang="en-US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Technology  </a:t>
            </a:r>
          </a:p>
          <a:p>
            <a:pPr marL="0" indent="0" algn="l" rtl="0" fontAlgn="base">
              <a:buNone/>
            </a:pPr>
            <a:endParaRPr lang="en-US" sz="20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3" name="Picture 2" descr="A picture containing outdoor, vehicle&#10;&#10;Description automatically generated">
            <a:extLst>
              <a:ext uri="{FF2B5EF4-FFF2-40B4-BE49-F238E27FC236}">
                <a16:creationId xmlns:a16="http://schemas.microsoft.com/office/drawing/2014/main" id="{0DC5F61E-5F1A-4951-309E-FFF304574A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75" t="-2" r="4794" b="23352"/>
          <a:stretch/>
        </p:blipFill>
        <p:spPr>
          <a:xfrm>
            <a:off x="6705600" y="1877060"/>
            <a:ext cx="4928316" cy="427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450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E5F7D-F3E1-9054-E0FF-C11A6EF83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446405"/>
            <a:ext cx="10515600" cy="1325563"/>
          </a:xfrm>
        </p:spPr>
        <p:txBody>
          <a:bodyPr>
            <a:normAutofit/>
          </a:bodyPr>
          <a:lstStyle/>
          <a:p>
            <a:r>
              <a:rPr lang="en-US" sz="4400" dirty="0"/>
              <a:t>Achievements &amp; Strategic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145AA-224F-455B-622B-D8734010288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2028825"/>
            <a:ext cx="10515600" cy="42195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fontAlgn="base">
              <a:lnSpc>
                <a:spcPct val="100000"/>
              </a:lnSpc>
              <a:spcAft>
                <a:spcPts val="1200"/>
              </a:spcAft>
            </a:pPr>
            <a:r>
              <a:rPr lang="en-US" sz="2400" b="1" i="0" dirty="0">
                <a:solidFill>
                  <a:srgbClr val="000000"/>
                </a:solidFill>
                <a:effectLst/>
                <a:latin typeface="+mj-lt"/>
              </a:rPr>
              <a:t>Training: 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In 2022, nearly 1,600 team members </a:t>
            </a:r>
            <a:r>
              <a:rPr lang="en-US" sz="2400" dirty="0">
                <a:solidFill>
                  <a:srgbClr val="000000"/>
                </a:solidFill>
              </a:rPr>
              <a:t>were trained on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 a variety of topics relevant to drivers in the field and</a:t>
            </a:r>
            <a:r>
              <a:rPr lang="en-US" sz="2400" dirty="0">
                <a:solidFill>
                  <a:srgbClr val="000000"/>
                </a:solidFill>
              </a:rPr>
              <a:t> at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 offices. </a:t>
            </a:r>
          </a:p>
          <a:p>
            <a:pPr fontAlgn="base">
              <a:lnSpc>
                <a:spcPct val="100000"/>
              </a:lnSpc>
              <a:spcAft>
                <a:spcPts val="1200"/>
              </a:spcAft>
            </a:pPr>
            <a:r>
              <a:rPr lang="en-US" sz="2400" b="1" i="0" dirty="0">
                <a:solidFill>
                  <a:srgbClr val="000000"/>
                </a:solidFill>
                <a:effectLst/>
                <a:latin typeface="+mj-lt"/>
              </a:rPr>
              <a:t>Driver Resources: </a:t>
            </a:r>
            <a:r>
              <a:rPr lang="en-US" sz="2400" dirty="0">
                <a:solidFill>
                  <a:srgbClr val="000000"/>
                </a:solidFill>
              </a:rPr>
              <a:t>A helpline was established to provide drivers with 24/7 answers to  questions about compliance, vehicle troubleshooting, and for assistance with permits and other items. In 2022, more than 735 calls were received.  </a:t>
            </a:r>
          </a:p>
          <a:p>
            <a:pPr fontAlgn="base">
              <a:lnSpc>
                <a:spcPct val="100000"/>
              </a:lnSpc>
              <a:spcAft>
                <a:spcPts val="1200"/>
              </a:spcAft>
            </a:pPr>
            <a:r>
              <a:rPr lang="en-US" sz="2400" b="1" i="0" dirty="0">
                <a:solidFill>
                  <a:srgbClr val="000000"/>
                </a:solidFill>
                <a:effectLst/>
                <a:latin typeface="+mj-lt"/>
              </a:rPr>
              <a:t>Technology: </a:t>
            </a:r>
            <a:r>
              <a:rPr lang="en-US" sz="2400" dirty="0">
                <a:solidFill>
                  <a:srgbClr val="000000"/>
                </a:solidFill>
              </a:rPr>
              <a:t>Michels installed 1,100 dash cameras in 25% of fleet vehicles to provide driver coaching and traffic event data. By 2024, dash cameras will be installed in every vehicle in the Michels fleet.  </a:t>
            </a:r>
          </a:p>
          <a:p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8160809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Michels">
      <a:dk1>
        <a:srgbClr val="000000"/>
      </a:dk1>
      <a:lt1>
        <a:srgbClr val="FFFFFF"/>
      </a:lt1>
      <a:dk2>
        <a:srgbClr val="797979"/>
      </a:dk2>
      <a:lt2>
        <a:srgbClr val="FEFFFF"/>
      </a:lt2>
      <a:accent1>
        <a:srgbClr val="941100"/>
      </a:accent1>
      <a:accent2>
        <a:srgbClr val="FF2600"/>
      </a:accent2>
      <a:accent3>
        <a:srgbClr val="D5D5D5"/>
      </a:accent3>
      <a:accent4>
        <a:srgbClr val="FFC000"/>
      </a:accent4>
      <a:accent5>
        <a:srgbClr val="005392"/>
      </a:accent5>
      <a:accent6>
        <a:srgbClr val="398CDB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6B9673EB64FA468C2D2C7778F1B06D" ma:contentTypeVersion="12" ma:contentTypeDescription="Create a new document." ma:contentTypeScope="" ma:versionID="f039a33b6d9dcf1ae5b991cb110ffbac">
  <xsd:schema xmlns:xsd="http://www.w3.org/2001/XMLSchema" xmlns:xs="http://www.w3.org/2001/XMLSchema" xmlns:p="http://schemas.microsoft.com/office/2006/metadata/properties" xmlns:ns2="d29d01c9-4aca-40b5-98e8-f2f3f32f90a0" xmlns:ns3="d2954a97-7ce0-43f4-8988-ceb19b32d776" targetNamespace="http://schemas.microsoft.com/office/2006/metadata/properties" ma:root="true" ma:fieldsID="ec010bbb3f67c1ed9844329ab95881dc" ns2:_="" ns3:_="">
    <xsd:import namespace="d29d01c9-4aca-40b5-98e8-f2f3f32f90a0"/>
    <xsd:import namespace="d2954a97-7ce0-43f4-8988-ceb19b32d77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9d01c9-4aca-40b5-98e8-f2f3f32f90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1e21657d-efb6-4a85-afd9-cda1dc4a378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954a97-7ce0-43f4-8988-ceb19b32d77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947cc806-50c6-4ecc-ac91-77f65c70aacf}" ma:internalName="TaxCatchAll" ma:showField="CatchAllData" ma:web="d2954a97-7ce0-43f4-8988-ceb19b32d77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29d01c9-4aca-40b5-98e8-f2f3f32f90a0">
      <Terms xmlns="http://schemas.microsoft.com/office/infopath/2007/PartnerControls"/>
    </lcf76f155ced4ddcb4097134ff3c332f>
    <TaxCatchAll xmlns="d2954a97-7ce0-43f4-8988-ceb19b32d776" xsi:nil="true"/>
  </documentManagement>
</p:properties>
</file>

<file path=customXml/itemProps1.xml><?xml version="1.0" encoding="utf-8"?>
<ds:datastoreItem xmlns:ds="http://schemas.openxmlformats.org/officeDocument/2006/customXml" ds:itemID="{0C4D2AE2-EE7B-434F-A840-43B79FDF8EB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DE4A6B5-3B79-4FB4-91D5-F6F27689C19D}">
  <ds:schemaRefs>
    <ds:schemaRef ds:uri="d2954a97-7ce0-43f4-8988-ceb19b32d776"/>
    <ds:schemaRef ds:uri="d29d01c9-4aca-40b5-98e8-f2f3f32f90a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1038AA5-1159-4476-B4A4-39FD0D8EC29F}">
  <ds:schemaRefs>
    <ds:schemaRef ds:uri="d29d01c9-4aca-40b5-98e8-f2f3f32f90a0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d2954a97-7ce0-43f4-8988-ceb19b32d776"/>
    <ds:schemaRef ds:uri="http://schemas.microsoft.com/office/2006/metadata/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</TotalTime>
  <Words>298</Words>
  <Application>Microsoft Office PowerPoint</Application>
  <PresentationFormat>Widescreen</PresentationFormat>
  <Paragraphs>15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Franklin Gothic Book</vt:lpstr>
      <vt:lpstr>Franklin Gothic Medium</vt:lpstr>
      <vt:lpstr>Segoe UI</vt:lpstr>
      <vt:lpstr>1_Office Theme</vt:lpstr>
      <vt:lpstr>Safe Driver Initiative </vt:lpstr>
      <vt:lpstr>Initiative Background</vt:lpstr>
      <vt:lpstr>Solutions &amp; Implementation</vt:lpstr>
      <vt:lpstr>Achievements &amp; Strategic Planning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 Alsum</dc:creator>
  <cp:lastModifiedBy>Ale Alsum</cp:lastModifiedBy>
  <cp:revision>2</cp:revision>
  <dcterms:created xsi:type="dcterms:W3CDTF">2023-05-02T18:21:20Z</dcterms:created>
  <dcterms:modified xsi:type="dcterms:W3CDTF">2023-05-04T15:59:29Z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0x010100AD6B9673EB64FA468C2D2C7778F1B06D</vt:lpwstr>
  </property>
  <property fmtid="{D5CDD505-2E9C-101B-9397-08002B2CF9AE}" pid="3" name="MediaServiceImageTags">
    <vt:lpwstr/>
  </property>
</Properties>
</file>