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141411919" r:id="rId2"/>
    <p:sldId id="2147377301" r:id="rId3"/>
    <p:sldId id="2147474926" r:id="rId4"/>
    <p:sldId id="2147474927" r:id="rId5"/>
    <p:sldId id="2147474932" r:id="rId6"/>
    <p:sldId id="273"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usi Abdullahi (NPCC)" initials="SA(" lastIdx="2" clrIdx="0">
    <p:extLst>
      <p:ext uri="{19B8F6BF-5375-455C-9EA6-DF929625EA0E}">
        <p15:presenceInfo xmlns:p15="http://schemas.microsoft.com/office/powerpoint/2012/main" userId="S-1-5-21-3934333844-3594935143-4047825122-20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2D54A1"/>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BB4837-E06B-4801-874B-179D03B510F9}" type="datetimeFigureOut">
              <a:rPr lang="en-US" smtClean="0"/>
              <a:t>4/28/2023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06DD2C-524F-42BD-9735-ABF93AA74975}" type="slidenum">
              <a:rPr lang="en-US" smtClean="0"/>
              <a:t>‹#›</a:t>
            </a:fld>
            <a:endParaRPr lang="en-US"/>
          </a:p>
        </p:txBody>
      </p:sp>
    </p:spTree>
    <p:extLst>
      <p:ext uri="{BB962C8B-B14F-4D97-AF65-F5344CB8AC3E}">
        <p14:creationId xmlns:p14="http://schemas.microsoft.com/office/powerpoint/2010/main" val="385956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F51B0-672A-4D17-BAF7-823834B8D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2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F51B0-672A-4D17-BAF7-823834B8D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F51B0-672A-4D17-BAF7-823834B8D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1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F51B0-672A-4D17-BAF7-823834B8D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6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966F1-2F8E-4556-8153-E070FE5E5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4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DE63E1-4842-4412-8E7B-6F5E87F3236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301882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DE63E1-4842-4412-8E7B-6F5E87F3236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80399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DE63E1-4842-4412-8E7B-6F5E87F3236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136028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PCC_Template-Detai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4494C6-61D1-46C3-A37E-FD4D0BE5BD95}" type="datetime1">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38929" y="6411909"/>
            <a:ext cx="751224" cy="365125"/>
          </a:xfrm>
        </p:spPr>
        <p:txBody>
          <a:bodyPr/>
          <a:lstStyle>
            <a:lvl1pPr>
              <a:defRPr sz="1600"/>
            </a:lvl1pPr>
          </a:lstStyle>
          <a:p>
            <a:fld id="{212D251C-072B-E24D-AB3F-74A37B66E895}" type="slidenum">
              <a:rPr lang="en-US" smtClean="0"/>
              <a:pPr/>
              <a:t>‹#›</a:t>
            </a:fld>
            <a:endParaRPr lang="en-US" dirty="0"/>
          </a:p>
        </p:txBody>
      </p:sp>
      <p:cxnSp>
        <p:nvCxnSpPr>
          <p:cNvPr id="7" name="Straight Connector 6"/>
          <p:cNvCxnSpPr/>
          <p:nvPr userDrawn="1"/>
        </p:nvCxnSpPr>
        <p:spPr>
          <a:xfrm flipV="1">
            <a:off x="0" y="624923"/>
            <a:ext cx="12188675" cy="0"/>
          </a:xfrm>
          <a:prstGeom prst="line">
            <a:avLst/>
          </a:prstGeom>
          <a:ln>
            <a:solidFill>
              <a:srgbClr val="005CB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8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PCC_Template-Detail">
    <p:spTree>
      <p:nvGrpSpPr>
        <p:cNvPr id="1" name=""/>
        <p:cNvGrpSpPr/>
        <p:nvPr/>
      </p:nvGrpSpPr>
      <p:grpSpPr>
        <a:xfrm>
          <a:off x="0" y="0"/>
          <a:ext cx="0" cy="0"/>
          <a:chOff x="0" y="0"/>
          <a:chExt cx="0" cy="0"/>
        </a:xfrm>
      </p:grpSpPr>
      <p:pic>
        <p:nvPicPr>
          <p:cNvPr id="9" name="Picture 8" descr="G:\Planning\Techie Mendoza\NPCC_LOGO_FINAL\NPCC_SecondaryElement_OnWhite.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72077" y="404443"/>
            <a:ext cx="5486400" cy="6096000"/>
          </a:xfrm>
          <a:prstGeom prst="rect">
            <a:avLst/>
          </a:prstGeom>
          <a:noFill/>
          <a:ln>
            <a:noFill/>
          </a:ln>
        </p:spPr>
      </p:pic>
      <p:sp>
        <p:nvSpPr>
          <p:cNvPr id="10" name="TextBox 9"/>
          <p:cNvSpPr txBox="1"/>
          <p:nvPr userDrawn="1"/>
        </p:nvSpPr>
        <p:spPr>
          <a:xfrm>
            <a:off x="1229485" y="5387927"/>
            <a:ext cx="3792679" cy="604654"/>
          </a:xfrm>
          <a:prstGeom prst="rect">
            <a:avLst/>
          </a:prstGeom>
          <a:noFill/>
        </p:spPr>
        <p:txBody>
          <a:bodyPr wrap="square" rtlCol="0">
            <a:spAutoFit/>
          </a:bodyPr>
          <a:lstStyle/>
          <a:p>
            <a:pPr algn="ctr"/>
            <a:r>
              <a:rPr lang="en-US" sz="3200" b="1" dirty="0">
                <a:solidFill>
                  <a:srgbClr val="005CB9"/>
                </a:solidFill>
              </a:rPr>
              <a:t>THANK YOU</a:t>
            </a:r>
            <a:endParaRPr lang="en-US" sz="2000" dirty="0">
              <a:solidFill>
                <a:srgbClr val="005C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18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74084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037943"/>
            <a:ext cx="12192000" cy="2520995"/>
          </a:xfrm>
        </p:spPr>
        <p:txBody>
          <a:bodyPr/>
          <a:lstStyle/>
          <a:p>
            <a:endParaRPr lang="en-US"/>
          </a:p>
        </p:txBody>
      </p:sp>
    </p:spTree>
    <p:extLst>
      <p:ext uri="{BB962C8B-B14F-4D97-AF65-F5344CB8AC3E}">
        <p14:creationId xmlns:p14="http://schemas.microsoft.com/office/powerpoint/2010/main" val="37126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DE63E1-4842-4412-8E7B-6F5E87F3236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416012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DE63E1-4842-4412-8E7B-6F5E87F32366}"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418562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DE63E1-4842-4412-8E7B-6F5E87F3236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366481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DE63E1-4842-4412-8E7B-6F5E87F32366}"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189332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DE63E1-4842-4412-8E7B-6F5E87F32366}"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132297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E63E1-4842-4412-8E7B-6F5E87F32366}"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328925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DE63E1-4842-4412-8E7B-6F5E87F3236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202265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DE63E1-4842-4412-8E7B-6F5E87F32366}"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B4810-6805-4124-8335-57420DCBF4F8}" type="slidenum">
              <a:rPr lang="en-US" smtClean="0"/>
              <a:t>‹#›</a:t>
            </a:fld>
            <a:endParaRPr lang="en-US"/>
          </a:p>
        </p:txBody>
      </p:sp>
    </p:spTree>
    <p:extLst>
      <p:ext uri="{BB962C8B-B14F-4D97-AF65-F5344CB8AC3E}">
        <p14:creationId xmlns:p14="http://schemas.microsoft.com/office/powerpoint/2010/main" val="307477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E63E1-4842-4412-8E7B-6F5E87F32366}" type="datetimeFigureOut">
              <a:rPr lang="en-US" smtClean="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B4810-6805-4124-8335-57420DCBF4F8}" type="slidenum">
              <a:rPr lang="en-US" smtClean="0"/>
              <a:t>‹#›</a:t>
            </a:fld>
            <a:endParaRPr lang="en-US"/>
          </a:p>
        </p:txBody>
      </p:sp>
    </p:spTree>
    <p:extLst>
      <p:ext uri="{BB962C8B-B14F-4D97-AF65-F5344CB8AC3E}">
        <p14:creationId xmlns:p14="http://schemas.microsoft.com/office/powerpoint/2010/main" val="2031564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8.pn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3.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5.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4.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4.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5.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5F7D1CCA-305C-DF49-8F14-BA02C7DE798F}"/>
              </a:ext>
            </a:extLst>
          </p:cNvPr>
          <p:cNvSpPr/>
          <p:nvPr/>
        </p:nvSpPr>
        <p:spPr>
          <a:xfrm>
            <a:off x="0" y="0"/>
            <a:ext cx="12192000" cy="6858000"/>
          </a:xfrm>
          <a:prstGeom prst="rect">
            <a:avLst/>
          </a:prstGeom>
          <a:solidFill>
            <a:srgbClr val="194475"/>
          </a:solidFill>
          <a:ln w="76200">
            <a:solidFill>
              <a:srgbClr val="FFFFFF"/>
            </a:solidFill>
            <a:miter/>
          </a:ln>
        </p:spPr>
        <p:txBody>
          <a:bodyPr lIns="45719" rIns="45719" anchor="ctr"/>
          <a:lstStyle/>
          <a:p>
            <a:endParaRPr lang="en-US" dirty="0"/>
          </a:p>
        </p:txBody>
      </p:sp>
      <p:sp>
        <p:nvSpPr>
          <p:cNvPr id="9" name="Title 1">
            <a:extLst>
              <a:ext uri="{FF2B5EF4-FFF2-40B4-BE49-F238E27FC236}">
                <a16:creationId xmlns:a16="http://schemas.microsoft.com/office/drawing/2014/main" id="{C9B43947-723D-A64B-8E6F-04FDE2F0ABF4}"/>
              </a:ext>
            </a:extLst>
          </p:cNvPr>
          <p:cNvSpPr txBox="1">
            <a:spLocks/>
          </p:cNvSpPr>
          <p:nvPr/>
        </p:nvSpPr>
        <p:spPr>
          <a:xfrm>
            <a:off x="967563" y="4225182"/>
            <a:ext cx="10302120" cy="567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solidFill>
                  <a:srgbClr val="FFFFFF"/>
                </a:solidFill>
                <a:latin typeface="GothamBold"/>
                <a:ea typeface="GothamBold"/>
                <a:cs typeface="GothamBold"/>
                <a:sym typeface="GothamBold"/>
              </a:defRPr>
            </a:pPr>
            <a:r>
              <a:rPr kumimoji="0" lang="en-US" sz="3600" b="1" i="0" u="none" strike="noStrike" kern="1200" cap="none" spc="-180" normalizeH="0" baseline="0" noProof="0" dirty="0">
                <a:ln>
                  <a:noFill/>
                </a:ln>
                <a:solidFill>
                  <a:srgbClr val="FFFFFF"/>
                </a:solidFill>
                <a:effectLst/>
                <a:uLnTx/>
                <a:uFillTx/>
                <a:latin typeface="Arial" panose="020B0604020202020204" pitchFamily="34" charset="0"/>
                <a:ea typeface="GothamBold"/>
                <a:cs typeface="Arial" panose="020B0604020202020204" pitchFamily="34" charset="0"/>
                <a:sym typeface="GothamBold"/>
              </a:rPr>
              <a:t>2023 IPLOCA QUALITY AWARD </a:t>
            </a:r>
            <a:endParaRPr kumimoji="0" lang="en-US" sz="3600" b="0" i="0" u="none" strike="noStrike" kern="1200" cap="none" spc="-180" normalizeH="0" baseline="0" noProof="0" dirty="0">
              <a:ln>
                <a:noFill/>
              </a:ln>
              <a:solidFill>
                <a:srgbClr val="FFFFFF"/>
              </a:solidFill>
              <a:effectLst/>
              <a:uLnTx/>
              <a:uFillTx/>
              <a:latin typeface="Arial" panose="020B0604020202020204" pitchFamily="34" charset="0"/>
              <a:ea typeface="GothamBold"/>
              <a:cs typeface="Arial" panose="020B0604020202020204" pitchFamily="34" charset="0"/>
              <a:sym typeface="GothamBold"/>
            </a:endParaRPr>
          </a:p>
        </p:txBody>
      </p:sp>
      <p:sp>
        <p:nvSpPr>
          <p:cNvPr id="2" name="Rectangle 1">
            <a:extLst>
              <a:ext uri="{FF2B5EF4-FFF2-40B4-BE49-F238E27FC236}">
                <a16:creationId xmlns:a16="http://schemas.microsoft.com/office/drawing/2014/main" id="{8C6C8C8A-EC5E-424B-B1CA-5715644382D9}"/>
              </a:ext>
            </a:extLst>
          </p:cNvPr>
          <p:cNvSpPr/>
          <p:nvPr/>
        </p:nvSpPr>
        <p:spPr>
          <a:xfrm>
            <a:off x="521028" y="3750826"/>
            <a:ext cx="11122109" cy="20821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6D0D46B3-FF4A-429A-B8D9-544B8B7EC3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29" y="514843"/>
            <a:ext cx="3122058" cy="689487"/>
          </a:xfrm>
          <a:prstGeom prst="rect">
            <a:avLst/>
          </a:prstGeom>
        </p:spPr>
      </p:pic>
      <p:cxnSp>
        <p:nvCxnSpPr>
          <p:cNvPr id="7" name="Straight Connector 6">
            <a:extLst>
              <a:ext uri="{FF2B5EF4-FFF2-40B4-BE49-F238E27FC236}">
                <a16:creationId xmlns:a16="http://schemas.microsoft.com/office/drawing/2014/main" id="{6DE18026-E190-47C1-B709-06DEC3C9DAA1}"/>
              </a:ext>
            </a:extLst>
          </p:cNvPr>
          <p:cNvCxnSpPr/>
          <p:nvPr/>
        </p:nvCxnSpPr>
        <p:spPr>
          <a:xfrm>
            <a:off x="967563" y="5184345"/>
            <a:ext cx="1005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0704D8-E490-436F-8823-B5E224DA98B5}"/>
              </a:ext>
            </a:extLst>
          </p:cNvPr>
          <p:cNvSpPr txBox="1"/>
          <p:nvPr/>
        </p:nvSpPr>
        <p:spPr>
          <a:xfrm>
            <a:off x="967563" y="5311936"/>
            <a:ext cx="9939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DIGITALIZATION OF QUALITY CONTROL RECORDS DURING PROJECT EXECUTION</a:t>
            </a:r>
          </a:p>
        </p:txBody>
      </p:sp>
      <p:sp>
        <p:nvSpPr>
          <p:cNvPr id="10" name="TextBox 9">
            <a:extLst>
              <a:ext uri="{FF2B5EF4-FFF2-40B4-BE49-F238E27FC236}">
                <a16:creationId xmlns:a16="http://schemas.microsoft.com/office/drawing/2014/main" id="{F0278F04-7C42-4466-A481-D79DBC49545D}"/>
              </a:ext>
            </a:extLst>
          </p:cNvPr>
          <p:cNvSpPr txBox="1"/>
          <p:nvPr/>
        </p:nvSpPr>
        <p:spPr>
          <a:xfrm>
            <a:off x="967563" y="6021095"/>
            <a:ext cx="9909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April 2023</a:t>
            </a:r>
          </a:p>
        </p:txBody>
      </p:sp>
    </p:spTree>
    <p:extLst>
      <p:ext uri="{BB962C8B-B14F-4D97-AF65-F5344CB8AC3E}">
        <p14:creationId xmlns:p14="http://schemas.microsoft.com/office/powerpoint/2010/main" val="36181092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7411" y="75287"/>
            <a:ext cx="10830455"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1.0  About NPCC</a:t>
            </a:r>
          </a:p>
        </p:txBody>
      </p:sp>
      <p:sp>
        <p:nvSpPr>
          <p:cNvPr id="60" name="Rounded Rectangle 7">
            <a:extLst>
              <a:ext uri="{FF2B5EF4-FFF2-40B4-BE49-F238E27FC236}">
                <a16:creationId xmlns:a16="http://schemas.microsoft.com/office/drawing/2014/main" id="{C842857C-2C95-4B2F-88A2-75DC68B850B5}"/>
              </a:ext>
            </a:extLst>
          </p:cNvPr>
          <p:cNvSpPr/>
          <p:nvPr/>
        </p:nvSpPr>
        <p:spPr>
          <a:xfrm>
            <a:off x="-3386" y="679713"/>
            <a:ext cx="12195386" cy="46395"/>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cxnSp>
        <p:nvCxnSpPr>
          <p:cNvPr id="24" name="Straight Connector 23">
            <a:extLst>
              <a:ext uri="{FF2B5EF4-FFF2-40B4-BE49-F238E27FC236}">
                <a16:creationId xmlns:a16="http://schemas.microsoft.com/office/drawing/2014/main" id="{5717A522-526B-4DEB-9551-B7588F14F857}"/>
              </a:ext>
            </a:extLst>
          </p:cNvPr>
          <p:cNvCxnSpPr>
            <a:cxnSpLocks/>
          </p:cNvCxnSpPr>
          <p:nvPr/>
        </p:nvCxnSpPr>
        <p:spPr>
          <a:xfrm flipH="1">
            <a:off x="-133350" y="6664960"/>
            <a:ext cx="123477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1DFC65-3F6B-4A71-9D2E-D1ACF7D534A9}"/>
              </a:ext>
            </a:extLst>
          </p:cNvPr>
          <p:cNvSpPr/>
          <p:nvPr/>
        </p:nvSpPr>
        <p:spPr>
          <a:xfrm>
            <a:off x="11362656" y="6471920"/>
            <a:ext cx="404107" cy="38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5F4759-FD2C-45E3-9645-B3C5E3F71F8F}"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Graphic 21">
            <a:extLst>
              <a:ext uri="{FF2B5EF4-FFF2-40B4-BE49-F238E27FC236}">
                <a16:creationId xmlns:a16="http://schemas.microsoft.com/office/drawing/2014/main" id="{EF46F1AC-9BE0-4C36-BFCA-0363CFAEB70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4482" y="176089"/>
            <a:ext cx="1761532" cy="393949"/>
          </a:xfrm>
          <a:prstGeom prst="rect">
            <a:avLst/>
          </a:prstGeom>
        </p:spPr>
      </p:pic>
      <p:sp>
        <p:nvSpPr>
          <p:cNvPr id="61" name="TextBox 60">
            <a:extLst>
              <a:ext uri="{FF2B5EF4-FFF2-40B4-BE49-F238E27FC236}">
                <a16:creationId xmlns:a16="http://schemas.microsoft.com/office/drawing/2014/main" id="{C13E80EC-0F64-4553-8F68-708272772E06}"/>
              </a:ext>
            </a:extLst>
          </p:cNvPr>
          <p:cNvSpPr txBox="1"/>
          <p:nvPr/>
        </p:nvSpPr>
        <p:spPr>
          <a:xfrm>
            <a:off x="494821" y="6541849"/>
            <a:ext cx="811465" cy="21544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April- 2023</a:t>
            </a:r>
          </a:p>
        </p:txBody>
      </p:sp>
      <p:sp>
        <p:nvSpPr>
          <p:cNvPr id="12" name="TextBox 11">
            <a:extLst>
              <a:ext uri="{FF2B5EF4-FFF2-40B4-BE49-F238E27FC236}">
                <a16:creationId xmlns:a16="http://schemas.microsoft.com/office/drawing/2014/main" id="{A2B53766-A04A-4764-8596-1DEE7965DBD8}"/>
              </a:ext>
            </a:extLst>
          </p:cNvPr>
          <p:cNvSpPr txBox="1"/>
          <p:nvPr/>
        </p:nvSpPr>
        <p:spPr>
          <a:xfrm>
            <a:off x="425240" y="1003603"/>
            <a:ext cx="3900954" cy="3211135"/>
          </a:xfrm>
          <a:prstGeom prst="rect">
            <a:avLst/>
          </a:prstGeom>
          <a:noFill/>
        </p:spPr>
        <p:txBody>
          <a:bodyPr wrap="square">
            <a:spAutoFit/>
          </a:bodyPr>
          <a:lstStyle/>
          <a:p>
            <a:pPr algn="just">
              <a:spcBef>
                <a:spcPts val="840"/>
              </a:spcBef>
            </a:pPr>
            <a:r>
              <a:rPr lang="en-US" sz="1400" b="1" dirty="0">
                <a:solidFill>
                  <a:schemeClr val="tx1">
                    <a:lumMod val="65000"/>
                    <a:lumOff val="35000"/>
                  </a:schemeClr>
                </a:solidFill>
                <a:latin typeface="Arial" panose="020B0604020202020204" pitchFamily="34" charset="0"/>
                <a:cs typeface="Arial" panose="020B0604020202020204" pitchFamily="34" charset="0"/>
              </a:rPr>
              <a:t>National Petroleum Construction Company (NPCC) is a world class Engineering, Procurement and Construction (EPC) company that offers full EPC solutions to the Offshore and Onshore Oil &amp; Gas industries, including engineering, procurement, project management, fabrication, installation and commissioning to project owners and operators. </a:t>
            </a:r>
          </a:p>
          <a:p>
            <a:pPr>
              <a:spcBef>
                <a:spcPts val="840"/>
              </a:spcBef>
            </a:pPr>
            <a:r>
              <a:rPr lang="en-US" sz="1400" b="1" dirty="0">
                <a:solidFill>
                  <a:schemeClr val="tx1">
                    <a:lumMod val="65000"/>
                    <a:lumOff val="35000"/>
                  </a:schemeClr>
                </a:solidFill>
                <a:latin typeface="Arial" panose="020B0604020202020204" pitchFamily="34" charset="0"/>
                <a:cs typeface="Arial" panose="020B0604020202020204" pitchFamily="34" charset="0"/>
              </a:rPr>
              <a:t>Since its inception, NPCC has successfully completed more than 1200 projects over the span of five decades, while maintaining a high standard of excellence, growth, and integrity.</a:t>
            </a:r>
          </a:p>
        </p:txBody>
      </p:sp>
      <p:sp>
        <p:nvSpPr>
          <p:cNvPr id="13" name="TextBox 12">
            <a:extLst>
              <a:ext uri="{FF2B5EF4-FFF2-40B4-BE49-F238E27FC236}">
                <a16:creationId xmlns:a16="http://schemas.microsoft.com/office/drawing/2014/main" id="{2BC7DDF6-621D-4AE0-8000-0CE4930B99C0}"/>
              </a:ext>
            </a:extLst>
          </p:cNvPr>
          <p:cNvSpPr txBox="1"/>
          <p:nvPr/>
        </p:nvSpPr>
        <p:spPr>
          <a:xfrm>
            <a:off x="5689600" y="1003604"/>
            <a:ext cx="6081486" cy="4962897"/>
          </a:xfrm>
          <a:prstGeom prst="rect">
            <a:avLst/>
          </a:prstGeom>
          <a:noFill/>
        </p:spPr>
        <p:txBody>
          <a:bodyPr wrap="square">
            <a:spAutoFit/>
          </a:bodyPr>
          <a:lstStyle/>
          <a:p>
            <a:pPr algn="just">
              <a:spcBef>
                <a:spcPts val="1800"/>
              </a:spcBef>
            </a:pPr>
            <a:r>
              <a:rPr lang="en-US" sz="1350" dirty="0">
                <a:solidFill>
                  <a:schemeClr val="tx1">
                    <a:lumMod val="65000"/>
                    <a:lumOff val="35000"/>
                  </a:schemeClr>
                </a:solidFill>
                <a:latin typeface="Arial" panose="020B0604020202020204" pitchFamily="34" charset="0"/>
                <a:cs typeface="Arial" panose="020B0604020202020204" pitchFamily="34" charset="0"/>
              </a:rPr>
              <a:t>Headquartered in Abu Dhabi, NPCC operates throughout the Arabian Gulf, South Asia and Southeast Asia, with plans to expand its operations to Africa and the Caspian region. </a:t>
            </a:r>
          </a:p>
          <a:p>
            <a:pPr algn="just">
              <a:spcBef>
                <a:spcPts val="1800"/>
              </a:spcBef>
            </a:pPr>
            <a:r>
              <a:rPr lang="en-US" sz="1350" dirty="0">
                <a:solidFill>
                  <a:schemeClr val="tx1">
                    <a:lumMod val="65000"/>
                    <a:lumOff val="35000"/>
                  </a:schemeClr>
                </a:solidFill>
                <a:latin typeface="Arial" panose="020B0604020202020204" pitchFamily="34" charset="0"/>
                <a:cs typeface="Arial" panose="020B0604020202020204" pitchFamily="34" charset="0"/>
              </a:rPr>
              <a:t>It has longstanding relationships with most of the Operating Companies (OPCOs), National Oil Companies (NOCs) and International Oil Companies (IOCs), building on its proven track record of project delivery, quality, safety and customer satisfaction.</a:t>
            </a:r>
          </a:p>
          <a:p>
            <a:pPr algn="just">
              <a:spcBef>
                <a:spcPts val="1800"/>
              </a:spcBef>
            </a:pPr>
            <a:r>
              <a:rPr lang="en-US" sz="1350" dirty="0">
                <a:solidFill>
                  <a:schemeClr val="tx1">
                    <a:lumMod val="65000"/>
                    <a:lumOff val="35000"/>
                  </a:schemeClr>
                </a:solidFill>
                <a:latin typeface="Arial" panose="020B0604020202020204" pitchFamily="34" charset="0"/>
                <a:cs typeface="Arial" panose="020B0604020202020204" pitchFamily="34" charset="0"/>
              </a:rPr>
              <a:t>NPCC Engineering, a wholly owned subsidiary of NPCC, provides innovative basic, detailed and offshore engineering solutions, utilizing the latest and most advanced design software. The company’s engineering services are provided by a team of over 1400 engineers based in four engineering centers in Abu Dhabi, UAE, Hyderabad and Mumbai, India and La </a:t>
            </a:r>
            <a:r>
              <a:rPr lang="en-US" sz="1350" dirty="0" err="1">
                <a:solidFill>
                  <a:schemeClr val="tx1">
                    <a:lumMod val="65000"/>
                    <a:lumOff val="35000"/>
                  </a:schemeClr>
                </a:solidFill>
                <a:latin typeface="Arial" panose="020B0604020202020204" pitchFamily="34" charset="0"/>
                <a:cs typeface="Arial" panose="020B0604020202020204" pitchFamily="34" charset="0"/>
              </a:rPr>
              <a:t>Ciotat</a:t>
            </a:r>
            <a:r>
              <a:rPr lang="en-US" sz="1350" dirty="0">
                <a:solidFill>
                  <a:schemeClr val="tx1">
                    <a:lumMod val="65000"/>
                    <a:lumOff val="35000"/>
                  </a:schemeClr>
                </a:solidFill>
                <a:latin typeface="Arial" panose="020B0604020202020204" pitchFamily="34" charset="0"/>
                <a:cs typeface="Arial" panose="020B0604020202020204" pitchFamily="34" charset="0"/>
              </a:rPr>
              <a:t>, France. </a:t>
            </a:r>
          </a:p>
          <a:p>
            <a:pPr algn="just">
              <a:spcBef>
                <a:spcPts val="1800"/>
              </a:spcBef>
            </a:pPr>
            <a:r>
              <a:rPr lang="en-US" sz="1350" dirty="0">
                <a:solidFill>
                  <a:schemeClr val="tx1">
                    <a:lumMod val="65000"/>
                    <a:lumOff val="35000"/>
                  </a:schemeClr>
                </a:solidFill>
                <a:latin typeface="Arial" panose="020B0604020202020204" pitchFamily="34" charset="0"/>
                <a:cs typeface="Arial" panose="020B0604020202020204" pitchFamily="34" charset="0"/>
              </a:rPr>
              <a:t>NPCC has a state-of-the-art fabrication facilities in Mussafah, Abu Dhabi set in an area of 1.3 million sq. meters, and the largest </a:t>
            </a:r>
            <a:r>
              <a:rPr lang="en-US" sz="1350">
                <a:solidFill>
                  <a:schemeClr val="tx1">
                    <a:lumMod val="65000"/>
                    <a:lumOff val="35000"/>
                  </a:schemeClr>
                </a:solidFill>
                <a:latin typeface="Arial" panose="020B0604020202020204" pitchFamily="34" charset="0"/>
                <a:cs typeface="Arial" panose="020B0604020202020204" pitchFamily="34" charset="0"/>
              </a:rPr>
              <a:t>manufacturing yard </a:t>
            </a:r>
            <a:r>
              <a:rPr lang="en-US" sz="1350" dirty="0">
                <a:solidFill>
                  <a:schemeClr val="tx1">
                    <a:lumMod val="65000"/>
                    <a:lumOff val="35000"/>
                  </a:schemeClr>
                </a:solidFill>
                <a:latin typeface="Arial" panose="020B0604020202020204" pitchFamily="34" charset="0"/>
                <a:cs typeface="Arial" panose="020B0604020202020204" pitchFamily="34" charset="0"/>
              </a:rPr>
              <a:t>in the region capable of fabricating up to 100,000 MT of structural steel every year. </a:t>
            </a:r>
          </a:p>
          <a:p>
            <a:pPr algn="just">
              <a:spcBef>
                <a:spcPts val="1800"/>
              </a:spcBef>
            </a:pPr>
            <a:r>
              <a:rPr lang="en-US" sz="1350" dirty="0">
                <a:solidFill>
                  <a:schemeClr val="tx1">
                    <a:lumMod val="65000"/>
                    <a:lumOff val="35000"/>
                  </a:schemeClr>
                </a:solidFill>
                <a:latin typeface="Arial" panose="020B0604020202020204" pitchFamily="34" charset="0"/>
                <a:cs typeface="Arial" panose="020B0604020202020204" pitchFamily="34" charset="0"/>
              </a:rPr>
              <a:t>The company owns a fleet of 22 offshore vessels equipped with modern facilities to support its shallow and deep-water operations. It can lift structures weighing up to 4,200 Tons and is also equipped for laying sub-sea cables and pipelines, up to 66 inches diameter; in water depths from 10 to 2000 Meters.</a:t>
            </a:r>
          </a:p>
        </p:txBody>
      </p:sp>
      <p:sp>
        <p:nvSpPr>
          <p:cNvPr id="3" name="Rectangle 2">
            <a:extLst>
              <a:ext uri="{FF2B5EF4-FFF2-40B4-BE49-F238E27FC236}">
                <a16:creationId xmlns:a16="http://schemas.microsoft.com/office/drawing/2014/main" id="{9D2796A5-C707-488B-A36B-EADECB29B4F6}"/>
              </a:ext>
            </a:extLst>
          </p:cNvPr>
          <p:cNvSpPr/>
          <p:nvPr/>
        </p:nvSpPr>
        <p:spPr>
          <a:xfrm>
            <a:off x="534392" y="4337849"/>
            <a:ext cx="3682008" cy="1943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3B5D19-DCAB-4A98-906C-8828D9945B85}"/>
              </a:ext>
            </a:extLst>
          </p:cNvPr>
          <p:cNvSpPr/>
          <p:nvPr/>
        </p:nvSpPr>
        <p:spPr>
          <a:xfrm>
            <a:off x="4429498" y="1077195"/>
            <a:ext cx="71250" cy="5203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5DF9EC8-0385-447C-8609-D463A4DA77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0676" y="5090484"/>
            <a:ext cx="631815" cy="437793"/>
          </a:xfrm>
          <a:prstGeom prst="rect">
            <a:avLst/>
          </a:prstGeom>
        </p:spPr>
      </p:pic>
      <p:pic>
        <p:nvPicPr>
          <p:cNvPr id="18" name="Graphic 17">
            <a:extLst>
              <a:ext uri="{FF2B5EF4-FFF2-40B4-BE49-F238E27FC236}">
                <a16:creationId xmlns:a16="http://schemas.microsoft.com/office/drawing/2014/main" id="{48879993-BD3A-4586-979F-154935C733F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1733" y="3020260"/>
            <a:ext cx="507681" cy="507681"/>
          </a:xfrm>
          <a:prstGeom prst="rect">
            <a:avLst/>
          </a:prstGeom>
        </p:spPr>
      </p:pic>
      <p:pic>
        <p:nvPicPr>
          <p:cNvPr id="23" name="Graphic 22">
            <a:extLst>
              <a:ext uri="{FF2B5EF4-FFF2-40B4-BE49-F238E27FC236}">
                <a16:creationId xmlns:a16="http://schemas.microsoft.com/office/drawing/2014/main" id="{064215D4-7D38-461E-BE68-ACD5F27DA1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3063" y="4214738"/>
            <a:ext cx="490577" cy="479912"/>
          </a:xfrm>
          <a:prstGeom prst="rect">
            <a:avLst/>
          </a:prstGeom>
        </p:spPr>
      </p:pic>
      <p:pic>
        <p:nvPicPr>
          <p:cNvPr id="5" name="Graphic 4">
            <a:extLst>
              <a:ext uri="{FF2B5EF4-FFF2-40B4-BE49-F238E27FC236}">
                <a16:creationId xmlns:a16="http://schemas.microsoft.com/office/drawing/2014/main" id="{9DB22095-40EB-4388-A923-E7B95C34E20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35044" y="1110154"/>
            <a:ext cx="440338" cy="440338"/>
          </a:xfrm>
          <a:prstGeom prst="rect">
            <a:avLst/>
          </a:prstGeom>
        </p:spPr>
      </p:pic>
      <p:pic>
        <p:nvPicPr>
          <p:cNvPr id="27" name="Graphic 26">
            <a:extLst>
              <a:ext uri="{FF2B5EF4-FFF2-40B4-BE49-F238E27FC236}">
                <a16:creationId xmlns:a16="http://schemas.microsoft.com/office/drawing/2014/main" id="{654A0114-EADE-4FFD-8C9B-471D9258132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73214" y="1969247"/>
            <a:ext cx="552582" cy="529315"/>
          </a:xfrm>
          <a:prstGeom prst="rect">
            <a:avLst/>
          </a:prstGeom>
        </p:spPr>
      </p:pic>
      <p:pic>
        <p:nvPicPr>
          <p:cNvPr id="29" name="Picture 28">
            <a:extLst>
              <a:ext uri="{FF2B5EF4-FFF2-40B4-BE49-F238E27FC236}">
                <a16:creationId xmlns:a16="http://schemas.microsoft.com/office/drawing/2014/main" id="{7C95A76B-581C-4562-B64D-13653C89CC67}"/>
              </a:ext>
            </a:extLst>
          </p:cNvPr>
          <p:cNvPicPr>
            <a:picLocks noChangeAspect="1"/>
          </p:cNvPicPr>
          <p:nvPr/>
        </p:nvPicPr>
        <p:blipFill rotWithShape="1">
          <a:blip r:embed="rId15">
            <a:duotone>
              <a:schemeClr val="accent5">
                <a:shade val="45000"/>
                <a:satMod val="135000"/>
              </a:schemeClr>
              <a:prstClr val="white"/>
            </a:duotone>
          </a:blip>
          <a:srcRect t="14328" b="18371"/>
          <a:stretch/>
        </p:blipFill>
        <p:spPr>
          <a:xfrm>
            <a:off x="547691" y="4321843"/>
            <a:ext cx="3682008" cy="1959068"/>
          </a:xfrm>
          <a:prstGeom prst="rect">
            <a:avLst/>
          </a:prstGeom>
        </p:spPr>
      </p:pic>
    </p:spTree>
    <p:extLst>
      <p:ext uri="{BB962C8B-B14F-4D97-AF65-F5344CB8AC3E}">
        <p14:creationId xmlns:p14="http://schemas.microsoft.com/office/powerpoint/2010/main" val="3239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996A2D-5DFA-4799-A284-C70AFB679360}"/>
              </a:ext>
            </a:extLst>
          </p:cNvPr>
          <p:cNvPicPr>
            <a:picLocks noChangeAspect="1"/>
          </p:cNvPicPr>
          <p:nvPr/>
        </p:nvPicPr>
        <p:blipFill rotWithShape="1">
          <a:blip r:embed="rId3">
            <a:duotone>
              <a:schemeClr val="accent5">
                <a:shade val="45000"/>
                <a:satMod val="135000"/>
              </a:schemeClr>
              <a:prstClr val="white"/>
            </a:duotone>
          </a:blip>
          <a:srcRect l="6241" r="6241"/>
          <a:stretch/>
        </p:blipFill>
        <p:spPr>
          <a:xfrm>
            <a:off x="8811491" y="1068452"/>
            <a:ext cx="2955272" cy="5222698"/>
          </a:xfrm>
          <a:prstGeom prst="rect">
            <a:avLst/>
          </a:prstGeom>
        </p:spPr>
      </p:pic>
      <p:sp>
        <p:nvSpPr>
          <p:cNvPr id="28" name="TextBox 27"/>
          <p:cNvSpPr txBox="1"/>
          <p:nvPr/>
        </p:nvSpPr>
        <p:spPr>
          <a:xfrm>
            <a:off x="247411" y="75287"/>
            <a:ext cx="10830455"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2.0  Why The Digitalization of Quality Records </a:t>
            </a:r>
          </a:p>
        </p:txBody>
      </p:sp>
      <p:sp>
        <p:nvSpPr>
          <p:cNvPr id="60" name="Rounded Rectangle 7">
            <a:extLst>
              <a:ext uri="{FF2B5EF4-FFF2-40B4-BE49-F238E27FC236}">
                <a16:creationId xmlns:a16="http://schemas.microsoft.com/office/drawing/2014/main" id="{C842857C-2C95-4B2F-88A2-75DC68B850B5}"/>
              </a:ext>
            </a:extLst>
          </p:cNvPr>
          <p:cNvSpPr/>
          <p:nvPr/>
        </p:nvSpPr>
        <p:spPr>
          <a:xfrm>
            <a:off x="-3386" y="679713"/>
            <a:ext cx="12195386" cy="46395"/>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cxnSp>
        <p:nvCxnSpPr>
          <p:cNvPr id="24" name="Straight Connector 23">
            <a:extLst>
              <a:ext uri="{FF2B5EF4-FFF2-40B4-BE49-F238E27FC236}">
                <a16:creationId xmlns:a16="http://schemas.microsoft.com/office/drawing/2014/main" id="{5717A522-526B-4DEB-9551-B7588F14F857}"/>
              </a:ext>
            </a:extLst>
          </p:cNvPr>
          <p:cNvCxnSpPr>
            <a:cxnSpLocks/>
          </p:cNvCxnSpPr>
          <p:nvPr/>
        </p:nvCxnSpPr>
        <p:spPr>
          <a:xfrm flipH="1">
            <a:off x="-133350" y="6664960"/>
            <a:ext cx="123477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1DFC65-3F6B-4A71-9D2E-D1ACF7D534A9}"/>
              </a:ext>
            </a:extLst>
          </p:cNvPr>
          <p:cNvSpPr/>
          <p:nvPr/>
        </p:nvSpPr>
        <p:spPr>
          <a:xfrm>
            <a:off x="11362656" y="6471920"/>
            <a:ext cx="404107" cy="38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5F4759-FD2C-45E3-9645-B3C5E3F71F8F}"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Graphic 21">
            <a:extLst>
              <a:ext uri="{FF2B5EF4-FFF2-40B4-BE49-F238E27FC236}">
                <a16:creationId xmlns:a16="http://schemas.microsoft.com/office/drawing/2014/main" id="{EF46F1AC-9BE0-4C36-BFCA-0363CFAEB70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4482" y="176089"/>
            <a:ext cx="1761532" cy="393949"/>
          </a:xfrm>
          <a:prstGeom prst="rect">
            <a:avLst/>
          </a:prstGeom>
        </p:spPr>
      </p:pic>
      <p:sp>
        <p:nvSpPr>
          <p:cNvPr id="61" name="TextBox 60">
            <a:extLst>
              <a:ext uri="{FF2B5EF4-FFF2-40B4-BE49-F238E27FC236}">
                <a16:creationId xmlns:a16="http://schemas.microsoft.com/office/drawing/2014/main" id="{C13E80EC-0F64-4553-8F68-708272772E06}"/>
              </a:ext>
            </a:extLst>
          </p:cNvPr>
          <p:cNvSpPr txBox="1"/>
          <p:nvPr/>
        </p:nvSpPr>
        <p:spPr>
          <a:xfrm>
            <a:off x="494821" y="6541849"/>
            <a:ext cx="811465" cy="21544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April- 2023</a:t>
            </a:r>
          </a:p>
        </p:txBody>
      </p:sp>
      <p:sp>
        <p:nvSpPr>
          <p:cNvPr id="8" name="TextBox 7">
            <a:extLst>
              <a:ext uri="{FF2B5EF4-FFF2-40B4-BE49-F238E27FC236}">
                <a16:creationId xmlns:a16="http://schemas.microsoft.com/office/drawing/2014/main" id="{F5342271-9932-4F27-BA00-21D6E3D2BCD2}"/>
              </a:ext>
            </a:extLst>
          </p:cNvPr>
          <p:cNvSpPr txBox="1"/>
          <p:nvPr/>
        </p:nvSpPr>
        <p:spPr>
          <a:xfrm>
            <a:off x="265209" y="1068451"/>
            <a:ext cx="8261274" cy="841256"/>
          </a:xfrm>
          <a:prstGeom prst="rect">
            <a:avLst/>
          </a:prstGeom>
          <a:noFill/>
        </p:spPr>
        <p:txBody>
          <a:bodyPr wrap="square">
            <a:spAutoFit/>
          </a:bodyPr>
          <a:lstStyle/>
          <a:p>
            <a:pPr>
              <a:spcBef>
                <a:spcPts val="840"/>
              </a:spcBef>
            </a:pPr>
            <a:r>
              <a:rPr lang="en-US" sz="1400" b="1" dirty="0">
                <a:solidFill>
                  <a:schemeClr val="tx1">
                    <a:lumMod val="65000"/>
                    <a:lumOff val="35000"/>
                  </a:schemeClr>
                </a:solidFill>
                <a:latin typeface="Arial" panose="020B0604020202020204" pitchFamily="34" charset="0"/>
                <a:cs typeface="Arial" panose="020B0604020202020204" pitchFamily="34" charset="0"/>
              </a:rPr>
              <a:t>QC department on daily basis generates around 3000 QC records that include:</a:t>
            </a:r>
          </a:p>
          <a:p>
            <a:pPr>
              <a:spcBef>
                <a:spcPts val="840"/>
              </a:spcBef>
            </a:pPr>
            <a:r>
              <a:rPr lang="en-US" sz="1400" dirty="0">
                <a:solidFill>
                  <a:schemeClr val="tx1">
                    <a:lumMod val="65000"/>
                    <a:lumOff val="35000"/>
                  </a:schemeClr>
                </a:solidFill>
                <a:latin typeface="Arial" panose="020B0604020202020204" pitchFamily="34" charset="0"/>
                <a:cs typeface="Arial" panose="020B0604020202020204" pitchFamily="34" charset="0"/>
              </a:rPr>
              <a:t>Request for Inspection (RFI), NDT reports, visual inspection reports, coating inspection reports,  hardness reports, PMI, painting, QC releases, etc..).</a:t>
            </a:r>
          </a:p>
        </p:txBody>
      </p:sp>
      <p:sp>
        <p:nvSpPr>
          <p:cNvPr id="2" name="Rectangle 1">
            <a:extLst>
              <a:ext uri="{FF2B5EF4-FFF2-40B4-BE49-F238E27FC236}">
                <a16:creationId xmlns:a16="http://schemas.microsoft.com/office/drawing/2014/main" id="{67653C49-754B-4613-A7C6-DE45F7ED7654}"/>
              </a:ext>
            </a:extLst>
          </p:cNvPr>
          <p:cNvSpPr/>
          <p:nvPr/>
        </p:nvSpPr>
        <p:spPr>
          <a:xfrm>
            <a:off x="356657" y="2109675"/>
            <a:ext cx="2607982" cy="1393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182880" rtlCol="0" anchor="t" anchorCtr="0"/>
          <a:lstStyle/>
          <a:p>
            <a:r>
              <a:rPr lang="en-US" sz="1200" dirty="0">
                <a:solidFill>
                  <a:srgbClr val="2D54A1"/>
                </a:solidFill>
                <a:latin typeface="Arial" panose="020B0604020202020204" pitchFamily="34" charset="0"/>
                <a:cs typeface="Arial" panose="020B0604020202020204" pitchFamily="34" charset="0"/>
              </a:rPr>
              <a:t>Each of these records were printed in hard copy, signed by respective QC personnel, and sent to the client for signature at client building.</a:t>
            </a:r>
          </a:p>
        </p:txBody>
      </p:sp>
      <p:sp>
        <p:nvSpPr>
          <p:cNvPr id="12" name="Rectangle 11">
            <a:extLst>
              <a:ext uri="{FF2B5EF4-FFF2-40B4-BE49-F238E27FC236}">
                <a16:creationId xmlns:a16="http://schemas.microsoft.com/office/drawing/2014/main" id="{E94ABD57-C2D4-4A3A-A15C-B260BC95D197}"/>
              </a:ext>
            </a:extLst>
          </p:cNvPr>
          <p:cNvSpPr/>
          <p:nvPr/>
        </p:nvSpPr>
        <p:spPr>
          <a:xfrm>
            <a:off x="3137578" y="2109675"/>
            <a:ext cx="2607982" cy="1393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182880" rtlCol="0" anchor="t" anchorCtr="0"/>
          <a:lstStyle/>
          <a:p>
            <a:r>
              <a:rPr lang="en-US" sz="1200" dirty="0">
                <a:solidFill>
                  <a:srgbClr val="2D54A1"/>
                </a:solidFill>
                <a:latin typeface="Arial" panose="020B0604020202020204" pitchFamily="34" charset="0"/>
                <a:cs typeface="Arial" panose="020B0604020202020204" pitchFamily="34" charset="0"/>
              </a:rPr>
              <a:t>After client signature, records are collected and input into PROMAT QC module to update inspection status.</a:t>
            </a:r>
          </a:p>
        </p:txBody>
      </p:sp>
      <p:sp>
        <p:nvSpPr>
          <p:cNvPr id="13" name="Rectangle 12">
            <a:extLst>
              <a:ext uri="{FF2B5EF4-FFF2-40B4-BE49-F238E27FC236}">
                <a16:creationId xmlns:a16="http://schemas.microsoft.com/office/drawing/2014/main" id="{A69A9CEB-385C-4B36-97DB-55041587804B}"/>
              </a:ext>
            </a:extLst>
          </p:cNvPr>
          <p:cNvSpPr/>
          <p:nvPr/>
        </p:nvSpPr>
        <p:spPr>
          <a:xfrm>
            <a:off x="5918501" y="2109675"/>
            <a:ext cx="2607982" cy="1393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182880" rtlCol="0" anchor="t" anchorCtr="0"/>
          <a:lstStyle/>
          <a:p>
            <a:r>
              <a:rPr lang="en-US" sz="1200" dirty="0">
                <a:solidFill>
                  <a:srgbClr val="2D54A1"/>
                </a:solidFill>
                <a:latin typeface="Arial" panose="020B0604020202020204" pitchFamily="34" charset="0"/>
                <a:cs typeface="Arial" panose="020B0604020202020204" pitchFamily="34" charset="0"/>
              </a:rPr>
              <a:t>At the end of fabrication, records are compiled drawing-wise into QC Dossier that goes to client for signature.</a:t>
            </a:r>
          </a:p>
        </p:txBody>
      </p:sp>
      <p:sp>
        <p:nvSpPr>
          <p:cNvPr id="4" name="Isosceles Triangle 3">
            <a:extLst>
              <a:ext uri="{FF2B5EF4-FFF2-40B4-BE49-F238E27FC236}">
                <a16:creationId xmlns:a16="http://schemas.microsoft.com/office/drawing/2014/main" id="{D7C3FF6F-28A1-4485-BCEF-81F2053544D4}"/>
              </a:ext>
            </a:extLst>
          </p:cNvPr>
          <p:cNvSpPr/>
          <p:nvPr/>
        </p:nvSpPr>
        <p:spPr>
          <a:xfrm rot="5400000">
            <a:off x="2983965" y="2209014"/>
            <a:ext cx="307342" cy="264950"/>
          </a:xfrm>
          <a:prstGeom prst="triangl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F5D5F6CC-1D0A-417E-B189-2E7BF0238664}"/>
              </a:ext>
            </a:extLst>
          </p:cNvPr>
          <p:cNvSpPr/>
          <p:nvPr/>
        </p:nvSpPr>
        <p:spPr>
          <a:xfrm rot="5400000">
            <a:off x="5760471" y="2209014"/>
            <a:ext cx="307342" cy="264950"/>
          </a:xfrm>
          <a:prstGeom prst="triangl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79182E-9446-4F68-99C6-29369A3009ED}"/>
              </a:ext>
            </a:extLst>
          </p:cNvPr>
          <p:cNvSpPr/>
          <p:nvPr/>
        </p:nvSpPr>
        <p:spPr>
          <a:xfrm>
            <a:off x="356657" y="3852135"/>
            <a:ext cx="405343" cy="2439015"/>
          </a:xfrm>
          <a:prstGeom prst="rect">
            <a:avLst/>
          </a:prstGeom>
          <a:solidFill>
            <a:srgbClr val="2D54A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latin typeface="Arial" panose="020B0604020202020204" pitchFamily="34" charset="0"/>
                <a:cs typeface="Arial" panose="020B0604020202020204" pitchFamily="34" charset="0"/>
              </a:rPr>
              <a:t>IMPACT</a:t>
            </a:r>
          </a:p>
        </p:txBody>
      </p:sp>
      <p:sp>
        <p:nvSpPr>
          <p:cNvPr id="19" name="TextBox 18">
            <a:extLst>
              <a:ext uri="{FF2B5EF4-FFF2-40B4-BE49-F238E27FC236}">
                <a16:creationId xmlns:a16="http://schemas.microsoft.com/office/drawing/2014/main" id="{80841461-0BAE-4E28-B6B0-2A507BB2EE80}"/>
              </a:ext>
            </a:extLst>
          </p:cNvPr>
          <p:cNvSpPr txBox="1"/>
          <p:nvPr/>
        </p:nvSpPr>
        <p:spPr>
          <a:xfrm>
            <a:off x="1133788" y="3822111"/>
            <a:ext cx="4096492" cy="2314544"/>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Process was unwieldy</a:t>
            </a:r>
          </a:p>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Time Consuming</a:t>
            </a:r>
          </a:p>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Prone to Human Error</a:t>
            </a:r>
          </a:p>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Prone to Record Loss</a:t>
            </a:r>
          </a:p>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Missing important Quality Steps</a:t>
            </a:r>
          </a:p>
          <a:p>
            <a:pPr marL="285750" indent="-285750">
              <a:lnSpc>
                <a:spcPct val="150000"/>
              </a:lnSpc>
              <a:buFont typeface="Wingdings" panose="05000000000000000000" pitchFamily="2" charset="2"/>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Backlog and compilation final records of Riser Platform took 8 months of 4 people </a:t>
            </a:r>
          </a:p>
        </p:txBody>
      </p:sp>
      <p:sp>
        <p:nvSpPr>
          <p:cNvPr id="20" name="Rectangle 19">
            <a:extLst>
              <a:ext uri="{FF2B5EF4-FFF2-40B4-BE49-F238E27FC236}">
                <a16:creationId xmlns:a16="http://schemas.microsoft.com/office/drawing/2014/main" id="{340E2509-F16F-4D9B-93F2-DC66FAAF28A2}"/>
              </a:ext>
            </a:extLst>
          </p:cNvPr>
          <p:cNvSpPr/>
          <p:nvPr/>
        </p:nvSpPr>
        <p:spPr>
          <a:xfrm>
            <a:off x="5918501" y="3852135"/>
            <a:ext cx="2607982" cy="2439014"/>
          </a:xfrm>
          <a:prstGeom prst="rect">
            <a:avLst/>
          </a:prstGeom>
          <a:solidFill>
            <a:srgbClr val="2D54A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74320" tIns="0" bIns="0" rtlCol="0" anchor="ctr"/>
          <a:lstStyle/>
          <a:p>
            <a:r>
              <a:rPr lang="en-US" sz="1400" b="1" dirty="0">
                <a:latin typeface="Arial" panose="020B0604020202020204" pitchFamily="34" charset="0"/>
                <a:cs typeface="Arial" panose="020B0604020202020204" pitchFamily="34" charset="0"/>
              </a:rPr>
              <a:t>All these challenges are associated with analog system</a:t>
            </a:r>
          </a:p>
        </p:txBody>
      </p:sp>
      <p:sp>
        <p:nvSpPr>
          <p:cNvPr id="30" name="Isosceles Triangle 29">
            <a:extLst>
              <a:ext uri="{FF2B5EF4-FFF2-40B4-BE49-F238E27FC236}">
                <a16:creationId xmlns:a16="http://schemas.microsoft.com/office/drawing/2014/main" id="{DE8C65FB-B250-4AD7-92FC-975FB3AF1E9E}"/>
              </a:ext>
            </a:extLst>
          </p:cNvPr>
          <p:cNvSpPr/>
          <p:nvPr/>
        </p:nvSpPr>
        <p:spPr>
          <a:xfrm rot="5400000">
            <a:off x="827584" y="4938930"/>
            <a:ext cx="307342" cy="264950"/>
          </a:xfrm>
          <a:prstGeom prst="triangle">
            <a:avLst/>
          </a:prstGeom>
          <a:solidFill>
            <a:srgbClr val="2D54A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09F01551-A25F-47A3-BA7B-A0D25CE2AA9F}"/>
              </a:ext>
            </a:extLst>
          </p:cNvPr>
          <p:cNvSpPr/>
          <p:nvPr/>
        </p:nvSpPr>
        <p:spPr>
          <a:xfrm rot="5400000">
            <a:off x="5742383" y="4938930"/>
            <a:ext cx="307342" cy="264950"/>
          </a:xfrm>
          <a:prstGeom prst="triangle">
            <a:avLst/>
          </a:prstGeom>
          <a:solidFill>
            <a:srgbClr val="2D54A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60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8A31B6B9-0D42-4134-9D02-624838E0EE27}"/>
              </a:ext>
            </a:extLst>
          </p:cNvPr>
          <p:cNvPicPr>
            <a:picLocks noChangeAspect="1"/>
          </p:cNvPicPr>
          <p:nvPr/>
        </p:nvPicPr>
        <p:blipFill rotWithShape="1">
          <a:blip r:embed="rId3"/>
          <a:srcRect b="13501"/>
          <a:stretch/>
        </p:blipFill>
        <p:spPr>
          <a:xfrm>
            <a:off x="400291" y="1032809"/>
            <a:ext cx="2679168" cy="5131000"/>
          </a:xfrm>
          <a:prstGeom prst="rect">
            <a:avLst/>
          </a:prstGeom>
        </p:spPr>
      </p:pic>
      <p:sp>
        <p:nvSpPr>
          <p:cNvPr id="3" name="Rectangle 2">
            <a:extLst>
              <a:ext uri="{FF2B5EF4-FFF2-40B4-BE49-F238E27FC236}">
                <a16:creationId xmlns:a16="http://schemas.microsoft.com/office/drawing/2014/main" id="{5AF41BB8-515B-4C15-BCEE-68C702297BA8}"/>
              </a:ext>
            </a:extLst>
          </p:cNvPr>
          <p:cNvSpPr/>
          <p:nvPr/>
        </p:nvSpPr>
        <p:spPr>
          <a:xfrm>
            <a:off x="393700" y="1034219"/>
            <a:ext cx="2687145" cy="5144061"/>
          </a:xfrm>
          <a:prstGeom prst="rect">
            <a:avLst/>
          </a:prstGeom>
          <a:gradFill flip="none" rotWithShape="1">
            <a:gsLst>
              <a:gs pos="24000">
                <a:schemeClr val="accent1">
                  <a:lumMod val="5000"/>
                  <a:lumOff val="95000"/>
                  <a:alpha val="16000"/>
                </a:schemeClr>
              </a:gs>
              <a:gs pos="82000">
                <a:srgbClr val="2D54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400" b="1" dirty="0">
                <a:solidFill>
                  <a:schemeClr val="bg1"/>
                </a:solidFill>
                <a:latin typeface="Arial" panose="020B0604020202020204" pitchFamily="34" charset="0"/>
                <a:cs typeface="Arial" panose="020B0604020202020204" pitchFamily="34" charset="0"/>
              </a:rPr>
              <a:t>An innovation in automating previously stated activities in digital workflow</a:t>
            </a:r>
          </a:p>
        </p:txBody>
      </p:sp>
      <p:sp>
        <p:nvSpPr>
          <p:cNvPr id="23" name="Rectangle 22">
            <a:extLst>
              <a:ext uri="{FF2B5EF4-FFF2-40B4-BE49-F238E27FC236}">
                <a16:creationId xmlns:a16="http://schemas.microsoft.com/office/drawing/2014/main" id="{BFFD04EE-A627-4C35-8AD8-30C7FC99B209}"/>
              </a:ext>
            </a:extLst>
          </p:cNvPr>
          <p:cNvSpPr/>
          <p:nvPr/>
        </p:nvSpPr>
        <p:spPr>
          <a:xfrm>
            <a:off x="3289005" y="103422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Facilitates digital signature of quality records by all involved parties (NPCC &amp; Clients)</a:t>
            </a:r>
          </a:p>
        </p:txBody>
      </p:sp>
      <p:sp>
        <p:nvSpPr>
          <p:cNvPr id="26" name="Rectangle 25">
            <a:extLst>
              <a:ext uri="{FF2B5EF4-FFF2-40B4-BE49-F238E27FC236}">
                <a16:creationId xmlns:a16="http://schemas.microsoft.com/office/drawing/2014/main" id="{968D83EE-7933-429B-AA0B-ECF29FECE328}"/>
              </a:ext>
            </a:extLst>
          </p:cNvPr>
          <p:cNvSpPr/>
          <p:nvPr/>
        </p:nvSpPr>
        <p:spPr>
          <a:xfrm>
            <a:off x="6184312" y="103422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dirty="0">
                <a:solidFill>
                  <a:schemeClr val="accent1">
                    <a:lumMod val="20000"/>
                    <a:lumOff val="80000"/>
                  </a:schemeClr>
                </a:solidFill>
                <a:latin typeface="Arial" panose="020B0604020202020204" pitchFamily="34" charset="0"/>
                <a:cs typeface="Arial" panose="020B0604020202020204" pitchFamily="34" charset="0"/>
              </a:rPr>
              <a:t>An automated system of QC records generation, saving time &amp; timely compilation of final e-Dossier</a:t>
            </a:r>
          </a:p>
        </p:txBody>
      </p:sp>
      <p:sp>
        <p:nvSpPr>
          <p:cNvPr id="27" name="Rectangle 26">
            <a:extLst>
              <a:ext uri="{FF2B5EF4-FFF2-40B4-BE49-F238E27FC236}">
                <a16:creationId xmlns:a16="http://schemas.microsoft.com/office/drawing/2014/main" id="{AE28934E-AF9F-4413-A227-71474920FA0D}"/>
              </a:ext>
            </a:extLst>
          </p:cNvPr>
          <p:cNvSpPr/>
          <p:nvPr/>
        </p:nvSpPr>
        <p:spPr>
          <a:xfrm>
            <a:off x="9079619" y="103422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dirty="0">
                <a:solidFill>
                  <a:schemeClr val="accent1">
                    <a:lumMod val="20000"/>
                    <a:lumOff val="80000"/>
                  </a:schemeClr>
                </a:solidFill>
                <a:latin typeface="Arial" panose="020B0604020202020204" pitchFamily="34" charset="0"/>
                <a:cs typeface="Arial" panose="020B0604020202020204" pitchFamily="34" charset="0"/>
              </a:rPr>
              <a:t>Digital request for</a:t>
            </a:r>
            <a:br>
              <a:rPr lang="en-US" sz="1200" dirty="0">
                <a:solidFill>
                  <a:schemeClr val="accent1">
                    <a:lumMod val="20000"/>
                    <a:lumOff val="80000"/>
                  </a:schemeClr>
                </a:solidFill>
                <a:latin typeface="Arial" panose="020B0604020202020204" pitchFamily="34" charset="0"/>
                <a:cs typeface="Arial" panose="020B0604020202020204" pitchFamily="34" charset="0"/>
              </a:rPr>
            </a:br>
            <a:r>
              <a:rPr lang="en-US" sz="1200" dirty="0">
                <a:solidFill>
                  <a:schemeClr val="accent1">
                    <a:lumMod val="20000"/>
                    <a:lumOff val="80000"/>
                  </a:schemeClr>
                </a:solidFill>
                <a:latin typeface="Arial" panose="020B0604020202020204" pitchFamily="34" charset="0"/>
                <a:cs typeface="Arial" panose="020B0604020202020204" pitchFamily="34" charset="0"/>
              </a:rPr>
              <a:t>inspection</a:t>
            </a:r>
          </a:p>
        </p:txBody>
      </p:sp>
      <p:sp>
        <p:nvSpPr>
          <p:cNvPr id="32" name="Rectangle 31">
            <a:extLst>
              <a:ext uri="{FF2B5EF4-FFF2-40B4-BE49-F238E27FC236}">
                <a16:creationId xmlns:a16="http://schemas.microsoft.com/office/drawing/2014/main" id="{5F40A7FD-E596-4C3D-BAE8-41FEF8B6658C}"/>
              </a:ext>
            </a:extLst>
          </p:cNvPr>
          <p:cNvSpPr/>
          <p:nvPr/>
        </p:nvSpPr>
        <p:spPr>
          <a:xfrm>
            <a:off x="3289007" y="2807718"/>
            <a:ext cx="2687145"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dirty="0">
                <a:solidFill>
                  <a:schemeClr val="accent1">
                    <a:lumMod val="20000"/>
                    <a:lumOff val="80000"/>
                  </a:schemeClr>
                </a:solidFill>
                <a:latin typeface="Arial" panose="020B0604020202020204" pitchFamily="34" charset="0"/>
                <a:cs typeface="Arial" panose="020B0604020202020204" pitchFamily="34" charset="0"/>
              </a:rPr>
              <a:t>NDT request electronically generated and transmitted for verification and e-signature</a:t>
            </a:r>
          </a:p>
        </p:txBody>
      </p:sp>
      <p:sp>
        <p:nvSpPr>
          <p:cNvPr id="35" name="Rectangle 34">
            <a:extLst>
              <a:ext uri="{FF2B5EF4-FFF2-40B4-BE49-F238E27FC236}">
                <a16:creationId xmlns:a16="http://schemas.microsoft.com/office/drawing/2014/main" id="{47C2FB79-6C0C-4B17-B795-3E23A75359CD}"/>
              </a:ext>
            </a:extLst>
          </p:cNvPr>
          <p:cNvSpPr/>
          <p:nvPr/>
        </p:nvSpPr>
        <p:spPr>
          <a:xfrm>
            <a:off x="6184312" y="2807718"/>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Inspection report electronically generated</a:t>
            </a:r>
          </a:p>
        </p:txBody>
      </p:sp>
      <p:sp>
        <p:nvSpPr>
          <p:cNvPr id="37" name="Rectangle 36">
            <a:extLst>
              <a:ext uri="{FF2B5EF4-FFF2-40B4-BE49-F238E27FC236}">
                <a16:creationId xmlns:a16="http://schemas.microsoft.com/office/drawing/2014/main" id="{FE9665AB-BEB9-4164-A453-1A832B6E5F1F}"/>
              </a:ext>
            </a:extLst>
          </p:cNvPr>
          <p:cNvSpPr/>
          <p:nvPr/>
        </p:nvSpPr>
        <p:spPr>
          <a:xfrm>
            <a:off x="9079618" y="2809536"/>
            <a:ext cx="2687145"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Electronic records management system</a:t>
            </a:r>
          </a:p>
        </p:txBody>
      </p:sp>
      <p:sp>
        <p:nvSpPr>
          <p:cNvPr id="38" name="Rectangle 37">
            <a:extLst>
              <a:ext uri="{FF2B5EF4-FFF2-40B4-BE49-F238E27FC236}">
                <a16:creationId xmlns:a16="http://schemas.microsoft.com/office/drawing/2014/main" id="{63210F31-885D-499D-96DF-23A3C43A0D53}"/>
              </a:ext>
            </a:extLst>
          </p:cNvPr>
          <p:cNvSpPr/>
          <p:nvPr/>
        </p:nvSpPr>
        <p:spPr>
          <a:xfrm>
            <a:off x="3289005" y="457638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Inspection status automatic updating</a:t>
            </a:r>
          </a:p>
        </p:txBody>
      </p:sp>
      <p:sp>
        <p:nvSpPr>
          <p:cNvPr id="39" name="Rectangle 38">
            <a:extLst>
              <a:ext uri="{FF2B5EF4-FFF2-40B4-BE49-F238E27FC236}">
                <a16:creationId xmlns:a16="http://schemas.microsoft.com/office/drawing/2014/main" id="{4D41A072-83F6-4517-B724-AC3508733DC6}"/>
              </a:ext>
            </a:extLst>
          </p:cNvPr>
          <p:cNvSpPr/>
          <p:nvPr/>
        </p:nvSpPr>
        <p:spPr>
          <a:xfrm>
            <a:off x="6184312" y="457638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Tracking pending approval of inspection report</a:t>
            </a:r>
          </a:p>
        </p:txBody>
      </p:sp>
      <p:sp>
        <p:nvSpPr>
          <p:cNvPr id="40" name="Rectangle 39">
            <a:extLst>
              <a:ext uri="{FF2B5EF4-FFF2-40B4-BE49-F238E27FC236}">
                <a16:creationId xmlns:a16="http://schemas.microsoft.com/office/drawing/2014/main" id="{B1BBE243-933E-4EF3-9FCC-075FCBC3AC91}"/>
              </a:ext>
            </a:extLst>
          </p:cNvPr>
          <p:cNvSpPr/>
          <p:nvPr/>
        </p:nvSpPr>
        <p:spPr>
          <a:xfrm>
            <a:off x="9079619" y="4576380"/>
            <a:ext cx="2687144" cy="1587428"/>
          </a:xfrm>
          <a:prstGeom prst="rect">
            <a:avLst/>
          </a:prstGeom>
          <a:solidFill>
            <a:srgbClr val="2D54A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548640" rtlCol="0" anchor="t" anchorCtr="0"/>
          <a:lstStyle/>
          <a:p>
            <a:r>
              <a:rPr lang="en-US" sz="1200">
                <a:solidFill>
                  <a:schemeClr val="accent1">
                    <a:lumMod val="20000"/>
                    <a:lumOff val="80000"/>
                  </a:schemeClr>
                </a:solidFill>
                <a:latin typeface="Arial" panose="020B0604020202020204" pitchFamily="34" charset="0"/>
                <a:cs typeface="Arial" panose="020B0604020202020204" pitchFamily="34" charset="0"/>
              </a:rPr>
              <a:t>QC final data book electronically generated</a:t>
            </a:r>
          </a:p>
        </p:txBody>
      </p:sp>
      <p:sp>
        <p:nvSpPr>
          <p:cNvPr id="28" name="TextBox 27"/>
          <p:cNvSpPr txBox="1"/>
          <p:nvPr/>
        </p:nvSpPr>
        <p:spPr>
          <a:xfrm>
            <a:off x="247411" y="75287"/>
            <a:ext cx="9785589"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3.0  In-house Digitalization of NPCC QC Records</a:t>
            </a:r>
          </a:p>
        </p:txBody>
      </p:sp>
      <p:sp>
        <p:nvSpPr>
          <p:cNvPr id="60" name="Rounded Rectangle 7">
            <a:extLst>
              <a:ext uri="{FF2B5EF4-FFF2-40B4-BE49-F238E27FC236}">
                <a16:creationId xmlns:a16="http://schemas.microsoft.com/office/drawing/2014/main" id="{C842857C-2C95-4B2F-88A2-75DC68B850B5}"/>
              </a:ext>
            </a:extLst>
          </p:cNvPr>
          <p:cNvSpPr/>
          <p:nvPr/>
        </p:nvSpPr>
        <p:spPr>
          <a:xfrm>
            <a:off x="-3386" y="679713"/>
            <a:ext cx="12195386" cy="46395"/>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cxnSp>
        <p:nvCxnSpPr>
          <p:cNvPr id="24" name="Straight Connector 23">
            <a:extLst>
              <a:ext uri="{FF2B5EF4-FFF2-40B4-BE49-F238E27FC236}">
                <a16:creationId xmlns:a16="http://schemas.microsoft.com/office/drawing/2014/main" id="{5717A522-526B-4DEB-9551-B7588F14F857}"/>
              </a:ext>
            </a:extLst>
          </p:cNvPr>
          <p:cNvCxnSpPr>
            <a:cxnSpLocks/>
          </p:cNvCxnSpPr>
          <p:nvPr/>
        </p:nvCxnSpPr>
        <p:spPr>
          <a:xfrm flipH="1">
            <a:off x="-133350" y="6664960"/>
            <a:ext cx="123477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1DFC65-3F6B-4A71-9D2E-D1ACF7D534A9}"/>
              </a:ext>
            </a:extLst>
          </p:cNvPr>
          <p:cNvSpPr/>
          <p:nvPr/>
        </p:nvSpPr>
        <p:spPr>
          <a:xfrm>
            <a:off x="11362656" y="6471920"/>
            <a:ext cx="404107" cy="38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5F4759-FD2C-45E3-9645-B3C5E3F71F8F}"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Graphic 21">
            <a:extLst>
              <a:ext uri="{FF2B5EF4-FFF2-40B4-BE49-F238E27FC236}">
                <a16:creationId xmlns:a16="http://schemas.microsoft.com/office/drawing/2014/main" id="{EF46F1AC-9BE0-4C36-BFCA-0363CFAEB70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4482" y="176089"/>
            <a:ext cx="1761532" cy="393949"/>
          </a:xfrm>
          <a:prstGeom prst="rect">
            <a:avLst/>
          </a:prstGeom>
        </p:spPr>
      </p:pic>
      <p:sp>
        <p:nvSpPr>
          <p:cNvPr id="61" name="TextBox 60">
            <a:extLst>
              <a:ext uri="{FF2B5EF4-FFF2-40B4-BE49-F238E27FC236}">
                <a16:creationId xmlns:a16="http://schemas.microsoft.com/office/drawing/2014/main" id="{C13E80EC-0F64-4553-8F68-708272772E06}"/>
              </a:ext>
            </a:extLst>
          </p:cNvPr>
          <p:cNvSpPr txBox="1"/>
          <p:nvPr/>
        </p:nvSpPr>
        <p:spPr>
          <a:xfrm>
            <a:off x="494821" y="6541849"/>
            <a:ext cx="811465" cy="21544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April- 2023</a:t>
            </a:r>
          </a:p>
        </p:txBody>
      </p:sp>
      <p:sp>
        <p:nvSpPr>
          <p:cNvPr id="14" name="Rectangle 13">
            <a:extLst>
              <a:ext uri="{FF2B5EF4-FFF2-40B4-BE49-F238E27FC236}">
                <a16:creationId xmlns:a16="http://schemas.microsoft.com/office/drawing/2014/main" id="{2177FC03-7D5C-4864-90DF-0896494281B3}"/>
              </a:ext>
            </a:extLst>
          </p:cNvPr>
          <p:cNvSpPr/>
          <p:nvPr/>
        </p:nvSpPr>
        <p:spPr>
          <a:xfrm>
            <a:off x="698500" y="2282682"/>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E3CF89-27FA-4A2E-9417-4AD93F97FCD8}"/>
              </a:ext>
            </a:extLst>
          </p:cNvPr>
          <p:cNvSpPr/>
          <p:nvPr/>
        </p:nvSpPr>
        <p:spPr>
          <a:xfrm>
            <a:off x="3587750" y="2282682"/>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55E6403-CC41-46CC-BBC9-D84B100E669A}"/>
              </a:ext>
            </a:extLst>
          </p:cNvPr>
          <p:cNvSpPr/>
          <p:nvPr/>
        </p:nvSpPr>
        <p:spPr>
          <a:xfrm>
            <a:off x="6457950" y="2282682"/>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7FF53E6-7600-48A8-9AE1-5B3EEE2FCBD0}"/>
              </a:ext>
            </a:extLst>
          </p:cNvPr>
          <p:cNvSpPr/>
          <p:nvPr/>
        </p:nvSpPr>
        <p:spPr>
          <a:xfrm>
            <a:off x="9353550" y="2282682"/>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D7BDD1-A5F8-4969-8A3C-54997F720CF0}"/>
              </a:ext>
            </a:extLst>
          </p:cNvPr>
          <p:cNvSpPr/>
          <p:nvPr/>
        </p:nvSpPr>
        <p:spPr>
          <a:xfrm>
            <a:off x="9384418" y="4056936"/>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C5B7D6-91E6-44CF-B3A1-7249CEB30C67}"/>
              </a:ext>
            </a:extLst>
          </p:cNvPr>
          <p:cNvSpPr/>
          <p:nvPr/>
        </p:nvSpPr>
        <p:spPr>
          <a:xfrm>
            <a:off x="3587750" y="5823780"/>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0B6905D-6044-4D98-83F7-35CAC4E6F0EC}"/>
              </a:ext>
            </a:extLst>
          </p:cNvPr>
          <p:cNvSpPr/>
          <p:nvPr/>
        </p:nvSpPr>
        <p:spPr>
          <a:xfrm>
            <a:off x="6457950" y="5823780"/>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4D979AF-DDAB-4003-93CA-B0E0EC74F1D4}"/>
              </a:ext>
            </a:extLst>
          </p:cNvPr>
          <p:cNvSpPr/>
          <p:nvPr/>
        </p:nvSpPr>
        <p:spPr>
          <a:xfrm>
            <a:off x="9353550" y="5823780"/>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D89BA16-59F5-47A3-B2A3-5CD6BA8AB50C}"/>
              </a:ext>
            </a:extLst>
          </p:cNvPr>
          <p:cNvSpPr/>
          <p:nvPr/>
        </p:nvSpPr>
        <p:spPr>
          <a:xfrm>
            <a:off x="3593807" y="4069708"/>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173096C-A45C-436F-A179-62FDEC23E013}"/>
              </a:ext>
            </a:extLst>
          </p:cNvPr>
          <p:cNvSpPr/>
          <p:nvPr/>
        </p:nvSpPr>
        <p:spPr>
          <a:xfrm>
            <a:off x="6458243" y="4069708"/>
            <a:ext cx="254000" cy="7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a:extLst>
              <a:ext uri="{FF2B5EF4-FFF2-40B4-BE49-F238E27FC236}">
                <a16:creationId xmlns:a16="http://schemas.microsoft.com/office/drawing/2014/main" id="{722F062F-EDD3-4E68-B611-4AE19AE7531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8768" y="1963689"/>
            <a:ext cx="468376" cy="468376"/>
          </a:xfrm>
          <a:prstGeom prst="rect">
            <a:avLst/>
          </a:prstGeom>
        </p:spPr>
      </p:pic>
      <p:pic>
        <p:nvPicPr>
          <p:cNvPr id="58" name="Graphic 57">
            <a:extLst>
              <a:ext uri="{FF2B5EF4-FFF2-40B4-BE49-F238E27FC236}">
                <a16:creationId xmlns:a16="http://schemas.microsoft.com/office/drawing/2014/main" id="{0C15EFC2-9839-4FDC-A7DC-6967A0934E4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5176" y="1963689"/>
            <a:ext cx="465988" cy="465988"/>
          </a:xfrm>
          <a:prstGeom prst="rect">
            <a:avLst/>
          </a:prstGeom>
        </p:spPr>
      </p:pic>
      <p:pic>
        <p:nvPicPr>
          <p:cNvPr id="62" name="Graphic 61">
            <a:extLst>
              <a:ext uri="{FF2B5EF4-FFF2-40B4-BE49-F238E27FC236}">
                <a16:creationId xmlns:a16="http://schemas.microsoft.com/office/drawing/2014/main" id="{7494067E-815A-4CB7-A2A0-3D363AF83E1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98722" y="1963690"/>
            <a:ext cx="465988" cy="465988"/>
          </a:xfrm>
          <a:prstGeom prst="rect">
            <a:avLst/>
          </a:prstGeom>
        </p:spPr>
      </p:pic>
      <p:pic>
        <p:nvPicPr>
          <p:cNvPr id="64" name="Graphic 63">
            <a:extLst>
              <a:ext uri="{FF2B5EF4-FFF2-40B4-BE49-F238E27FC236}">
                <a16:creationId xmlns:a16="http://schemas.microsoft.com/office/drawing/2014/main" id="{A1D2AF7B-A122-4DB7-AFC5-0BCFCF209EA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32208" y="3763584"/>
            <a:ext cx="470281" cy="470281"/>
          </a:xfrm>
          <a:prstGeom prst="rect">
            <a:avLst/>
          </a:prstGeom>
        </p:spPr>
      </p:pic>
      <p:pic>
        <p:nvPicPr>
          <p:cNvPr id="66" name="Graphic 65">
            <a:extLst>
              <a:ext uri="{FF2B5EF4-FFF2-40B4-BE49-F238E27FC236}">
                <a16:creationId xmlns:a16="http://schemas.microsoft.com/office/drawing/2014/main" id="{3717D837-5BF0-47E5-9A8E-6567744C7D6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028096" y="3661352"/>
            <a:ext cx="533912" cy="533912"/>
          </a:xfrm>
          <a:prstGeom prst="rect">
            <a:avLst/>
          </a:prstGeom>
        </p:spPr>
      </p:pic>
      <p:pic>
        <p:nvPicPr>
          <p:cNvPr id="68" name="Graphic 67">
            <a:extLst>
              <a:ext uri="{FF2B5EF4-FFF2-40B4-BE49-F238E27FC236}">
                <a16:creationId xmlns:a16="http://schemas.microsoft.com/office/drawing/2014/main" id="{D5C61DC2-D84E-4D6C-BCC9-4BC4F9C64270}"/>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88768" y="5539684"/>
            <a:ext cx="422424" cy="422424"/>
          </a:xfrm>
          <a:prstGeom prst="rect">
            <a:avLst/>
          </a:prstGeom>
        </p:spPr>
      </p:pic>
      <p:pic>
        <p:nvPicPr>
          <p:cNvPr id="70" name="Graphic 69">
            <a:extLst>
              <a:ext uri="{FF2B5EF4-FFF2-40B4-BE49-F238E27FC236}">
                <a16:creationId xmlns:a16="http://schemas.microsoft.com/office/drawing/2014/main" id="{DB520AE2-1BDF-4681-B6EF-3FBE04713337}"/>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15176" y="5466725"/>
            <a:ext cx="497383" cy="497383"/>
          </a:xfrm>
          <a:prstGeom prst="rect">
            <a:avLst/>
          </a:prstGeom>
        </p:spPr>
      </p:pic>
      <p:pic>
        <p:nvPicPr>
          <p:cNvPr id="72" name="Graphic 71">
            <a:extLst>
              <a:ext uri="{FF2B5EF4-FFF2-40B4-BE49-F238E27FC236}">
                <a16:creationId xmlns:a16="http://schemas.microsoft.com/office/drawing/2014/main" id="{6142BF16-2B71-4569-BD34-4390BAD411D6}"/>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07847" y="3732074"/>
            <a:ext cx="466265" cy="466265"/>
          </a:xfrm>
          <a:prstGeom prst="rect">
            <a:avLst/>
          </a:prstGeom>
        </p:spPr>
      </p:pic>
      <p:pic>
        <p:nvPicPr>
          <p:cNvPr id="74" name="Graphic 73">
            <a:extLst>
              <a:ext uri="{FF2B5EF4-FFF2-40B4-BE49-F238E27FC236}">
                <a16:creationId xmlns:a16="http://schemas.microsoft.com/office/drawing/2014/main" id="{328BFE51-72CC-43EA-B751-F6D9DBF44DF3}"/>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127515" y="5426446"/>
            <a:ext cx="482895" cy="482895"/>
          </a:xfrm>
          <a:prstGeom prst="rect">
            <a:avLst/>
          </a:prstGeom>
        </p:spPr>
      </p:pic>
    </p:spTree>
    <p:extLst>
      <p:ext uri="{BB962C8B-B14F-4D97-AF65-F5344CB8AC3E}">
        <p14:creationId xmlns:p14="http://schemas.microsoft.com/office/powerpoint/2010/main" val="33284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7411" y="75287"/>
            <a:ext cx="9785589"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4.0 Benefits</a:t>
            </a:r>
          </a:p>
        </p:txBody>
      </p:sp>
      <p:sp>
        <p:nvSpPr>
          <p:cNvPr id="60" name="Rounded Rectangle 7">
            <a:extLst>
              <a:ext uri="{FF2B5EF4-FFF2-40B4-BE49-F238E27FC236}">
                <a16:creationId xmlns:a16="http://schemas.microsoft.com/office/drawing/2014/main" id="{C842857C-2C95-4B2F-88A2-75DC68B850B5}"/>
              </a:ext>
            </a:extLst>
          </p:cNvPr>
          <p:cNvSpPr/>
          <p:nvPr/>
        </p:nvSpPr>
        <p:spPr>
          <a:xfrm>
            <a:off x="-3386" y="679713"/>
            <a:ext cx="12195386" cy="46395"/>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cxnSp>
        <p:nvCxnSpPr>
          <p:cNvPr id="24" name="Straight Connector 23">
            <a:extLst>
              <a:ext uri="{FF2B5EF4-FFF2-40B4-BE49-F238E27FC236}">
                <a16:creationId xmlns:a16="http://schemas.microsoft.com/office/drawing/2014/main" id="{5717A522-526B-4DEB-9551-B7588F14F857}"/>
              </a:ext>
            </a:extLst>
          </p:cNvPr>
          <p:cNvCxnSpPr>
            <a:cxnSpLocks/>
          </p:cNvCxnSpPr>
          <p:nvPr/>
        </p:nvCxnSpPr>
        <p:spPr>
          <a:xfrm flipH="1">
            <a:off x="-133350" y="6664960"/>
            <a:ext cx="123477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1DFC65-3F6B-4A71-9D2E-D1ACF7D534A9}"/>
              </a:ext>
            </a:extLst>
          </p:cNvPr>
          <p:cNvSpPr/>
          <p:nvPr/>
        </p:nvSpPr>
        <p:spPr>
          <a:xfrm>
            <a:off x="11362656" y="6471920"/>
            <a:ext cx="404107" cy="38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5F4759-FD2C-45E3-9645-B3C5E3F71F8F}"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Graphic 21">
            <a:extLst>
              <a:ext uri="{FF2B5EF4-FFF2-40B4-BE49-F238E27FC236}">
                <a16:creationId xmlns:a16="http://schemas.microsoft.com/office/drawing/2014/main" id="{EF46F1AC-9BE0-4C36-BFCA-0363CFAEB70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4482" y="176089"/>
            <a:ext cx="1761532" cy="393949"/>
          </a:xfrm>
          <a:prstGeom prst="rect">
            <a:avLst/>
          </a:prstGeom>
        </p:spPr>
      </p:pic>
      <p:sp>
        <p:nvSpPr>
          <p:cNvPr id="61" name="TextBox 60">
            <a:extLst>
              <a:ext uri="{FF2B5EF4-FFF2-40B4-BE49-F238E27FC236}">
                <a16:creationId xmlns:a16="http://schemas.microsoft.com/office/drawing/2014/main" id="{C13E80EC-0F64-4553-8F68-708272772E06}"/>
              </a:ext>
            </a:extLst>
          </p:cNvPr>
          <p:cNvSpPr txBox="1"/>
          <p:nvPr/>
        </p:nvSpPr>
        <p:spPr>
          <a:xfrm>
            <a:off x="494821" y="6541849"/>
            <a:ext cx="811465" cy="21544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April- 2023</a:t>
            </a:r>
          </a:p>
        </p:txBody>
      </p:sp>
      <p:sp>
        <p:nvSpPr>
          <p:cNvPr id="4" name="Rectangle 3">
            <a:extLst>
              <a:ext uri="{FF2B5EF4-FFF2-40B4-BE49-F238E27FC236}">
                <a16:creationId xmlns:a16="http://schemas.microsoft.com/office/drawing/2014/main" id="{08F0DEF1-D5A3-4377-ADDC-FBD447DD7A0C}"/>
              </a:ext>
            </a:extLst>
          </p:cNvPr>
          <p:cNvSpPr/>
          <p:nvPr/>
        </p:nvSpPr>
        <p:spPr>
          <a:xfrm>
            <a:off x="393699" y="932342"/>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2D05B38-8B7D-4C61-8E6C-677F1726BD68}"/>
              </a:ext>
            </a:extLst>
          </p:cNvPr>
          <p:cNvSpPr/>
          <p:nvPr/>
        </p:nvSpPr>
        <p:spPr>
          <a:xfrm>
            <a:off x="393699" y="2010776"/>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0A4EE87-AC3A-4EEA-AB98-3173EB3813A1}"/>
              </a:ext>
            </a:extLst>
          </p:cNvPr>
          <p:cNvSpPr/>
          <p:nvPr/>
        </p:nvSpPr>
        <p:spPr>
          <a:xfrm>
            <a:off x="393699" y="3089210"/>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76146EE-7765-4ACA-90BC-79D526EA9829}"/>
              </a:ext>
            </a:extLst>
          </p:cNvPr>
          <p:cNvSpPr/>
          <p:nvPr/>
        </p:nvSpPr>
        <p:spPr>
          <a:xfrm>
            <a:off x="393699" y="4167644"/>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B013352-1EB6-4363-801D-614376DDBF1F}"/>
              </a:ext>
            </a:extLst>
          </p:cNvPr>
          <p:cNvSpPr/>
          <p:nvPr/>
        </p:nvSpPr>
        <p:spPr>
          <a:xfrm>
            <a:off x="393699" y="5246079"/>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789A37-8065-4A9B-BD64-91D7CDC8A0FF}"/>
              </a:ext>
            </a:extLst>
          </p:cNvPr>
          <p:cNvSpPr/>
          <p:nvPr/>
        </p:nvSpPr>
        <p:spPr>
          <a:xfrm>
            <a:off x="6128929" y="932342"/>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5585645-1C1F-432A-B4CF-2F131D2D070C}"/>
              </a:ext>
            </a:extLst>
          </p:cNvPr>
          <p:cNvSpPr/>
          <p:nvPr/>
        </p:nvSpPr>
        <p:spPr>
          <a:xfrm>
            <a:off x="6128929" y="2010776"/>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B86DDBD-A8F0-4B62-B92C-CD551623A6D1}"/>
              </a:ext>
            </a:extLst>
          </p:cNvPr>
          <p:cNvSpPr/>
          <p:nvPr/>
        </p:nvSpPr>
        <p:spPr>
          <a:xfrm>
            <a:off x="6128929" y="3089210"/>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CAC1546-A646-49A6-98CB-B4B87208C300}"/>
              </a:ext>
            </a:extLst>
          </p:cNvPr>
          <p:cNvSpPr/>
          <p:nvPr/>
        </p:nvSpPr>
        <p:spPr>
          <a:xfrm>
            <a:off x="6128929" y="4167644"/>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50789E-3462-4C68-B378-13FCEFE95176}"/>
              </a:ext>
            </a:extLst>
          </p:cNvPr>
          <p:cNvSpPr/>
          <p:nvPr/>
        </p:nvSpPr>
        <p:spPr>
          <a:xfrm>
            <a:off x="6128929" y="5246079"/>
            <a:ext cx="5637833" cy="959688"/>
          </a:xfrm>
          <a:prstGeom prst="rect">
            <a:avLst/>
          </a:prstGeom>
          <a:solidFill>
            <a:srgbClr val="E7F0F9"/>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4F790BB1-7C7D-4C7B-AF97-A70DFF45FC7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601" y="1207048"/>
            <a:ext cx="457181" cy="457181"/>
          </a:xfrm>
          <a:prstGeom prst="rect">
            <a:avLst/>
          </a:prstGeom>
        </p:spPr>
      </p:pic>
      <p:pic>
        <p:nvPicPr>
          <p:cNvPr id="47" name="Graphic 46">
            <a:extLst>
              <a:ext uri="{FF2B5EF4-FFF2-40B4-BE49-F238E27FC236}">
                <a16:creationId xmlns:a16="http://schemas.microsoft.com/office/drawing/2014/main" id="{FC2A655B-1636-4C14-901A-7A12EC711F8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600" y="2263736"/>
            <a:ext cx="457182" cy="457182"/>
          </a:xfrm>
          <a:prstGeom prst="rect">
            <a:avLst/>
          </a:prstGeom>
        </p:spPr>
      </p:pic>
      <p:pic>
        <p:nvPicPr>
          <p:cNvPr id="48" name="Graphic 47">
            <a:extLst>
              <a:ext uri="{FF2B5EF4-FFF2-40B4-BE49-F238E27FC236}">
                <a16:creationId xmlns:a16="http://schemas.microsoft.com/office/drawing/2014/main" id="{BB9A5501-01BA-4D09-906A-0C3AC62BA7F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440" y="3355929"/>
            <a:ext cx="511504" cy="511504"/>
          </a:xfrm>
          <a:prstGeom prst="rect">
            <a:avLst/>
          </a:prstGeom>
        </p:spPr>
      </p:pic>
      <p:sp>
        <p:nvSpPr>
          <p:cNvPr id="50" name="TextBox 49">
            <a:extLst>
              <a:ext uri="{FF2B5EF4-FFF2-40B4-BE49-F238E27FC236}">
                <a16:creationId xmlns:a16="http://schemas.microsoft.com/office/drawing/2014/main" id="{3C568E33-E6F5-4D33-98DE-201345996E3E}"/>
              </a:ext>
            </a:extLst>
          </p:cNvPr>
          <p:cNvSpPr txBox="1"/>
          <p:nvPr/>
        </p:nvSpPr>
        <p:spPr>
          <a:xfrm>
            <a:off x="1399721" y="1281749"/>
            <a:ext cx="4359183"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Process effectiveness and efficiency is enhanced by about 45%</a:t>
            </a:r>
          </a:p>
        </p:txBody>
      </p:sp>
      <p:sp>
        <p:nvSpPr>
          <p:cNvPr id="51" name="TextBox 50">
            <a:extLst>
              <a:ext uri="{FF2B5EF4-FFF2-40B4-BE49-F238E27FC236}">
                <a16:creationId xmlns:a16="http://schemas.microsoft.com/office/drawing/2014/main" id="{CE43AD8E-0FC1-4AF6-8F7D-97C87E76969F}"/>
              </a:ext>
            </a:extLst>
          </p:cNvPr>
          <p:cNvSpPr txBox="1"/>
          <p:nvPr/>
        </p:nvSpPr>
        <p:spPr>
          <a:xfrm>
            <a:off x="1399721" y="2218931"/>
            <a:ext cx="4359183"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Improved accountability of joints that were requested to be NDE and the actual NDE done;</a:t>
            </a:r>
          </a:p>
        </p:txBody>
      </p:sp>
      <p:sp>
        <p:nvSpPr>
          <p:cNvPr id="52" name="TextBox 51">
            <a:extLst>
              <a:ext uri="{FF2B5EF4-FFF2-40B4-BE49-F238E27FC236}">
                <a16:creationId xmlns:a16="http://schemas.microsoft.com/office/drawing/2014/main" id="{9F5B4820-B470-4D13-887C-70B30D416ECA}"/>
              </a:ext>
            </a:extLst>
          </p:cNvPr>
          <p:cNvSpPr txBox="1"/>
          <p:nvPr/>
        </p:nvSpPr>
        <p:spPr>
          <a:xfrm>
            <a:off x="1399721" y="3445125"/>
            <a:ext cx="4359183" cy="307777"/>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Reduced man-hours waste </a:t>
            </a:r>
          </a:p>
        </p:txBody>
      </p:sp>
      <p:pic>
        <p:nvPicPr>
          <p:cNvPr id="53" name="Graphic 52">
            <a:extLst>
              <a:ext uri="{FF2B5EF4-FFF2-40B4-BE49-F238E27FC236}">
                <a16:creationId xmlns:a16="http://schemas.microsoft.com/office/drawing/2014/main" id="{945A9F20-4889-40FE-B0FE-E0A86ADD441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4600" y="4395829"/>
            <a:ext cx="403234" cy="403234"/>
          </a:xfrm>
          <a:prstGeom prst="rect">
            <a:avLst/>
          </a:prstGeom>
        </p:spPr>
      </p:pic>
      <p:pic>
        <p:nvPicPr>
          <p:cNvPr id="56" name="Graphic 55">
            <a:extLst>
              <a:ext uri="{FF2B5EF4-FFF2-40B4-BE49-F238E27FC236}">
                <a16:creationId xmlns:a16="http://schemas.microsoft.com/office/drawing/2014/main" id="{CA5D1752-DBD1-4CED-95F4-A5E2A70E068C}"/>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7165" y="5538040"/>
            <a:ext cx="358106" cy="358106"/>
          </a:xfrm>
          <a:prstGeom prst="rect">
            <a:avLst/>
          </a:prstGeom>
        </p:spPr>
      </p:pic>
      <p:sp>
        <p:nvSpPr>
          <p:cNvPr id="57" name="TextBox 56">
            <a:extLst>
              <a:ext uri="{FF2B5EF4-FFF2-40B4-BE49-F238E27FC236}">
                <a16:creationId xmlns:a16="http://schemas.microsoft.com/office/drawing/2014/main" id="{AF72FFD4-1C78-4037-9B8C-611BD04E1BF7}"/>
              </a:ext>
            </a:extLst>
          </p:cNvPr>
          <p:cNvSpPr txBox="1"/>
          <p:nvPr/>
        </p:nvSpPr>
        <p:spPr>
          <a:xfrm>
            <a:off x="1399721" y="4335836"/>
            <a:ext cx="3629479"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Enhances project delivery on time and with right quality</a:t>
            </a:r>
          </a:p>
        </p:txBody>
      </p:sp>
      <p:sp>
        <p:nvSpPr>
          <p:cNvPr id="63" name="TextBox 62">
            <a:extLst>
              <a:ext uri="{FF2B5EF4-FFF2-40B4-BE49-F238E27FC236}">
                <a16:creationId xmlns:a16="http://schemas.microsoft.com/office/drawing/2014/main" id="{36FD3B52-56DC-44C5-AB76-1CE49C6AA7D0}"/>
              </a:ext>
            </a:extLst>
          </p:cNvPr>
          <p:cNvSpPr txBox="1"/>
          <p:nvPr/>
        </p:nvSpPr>
        <p:spPr>
          <a:xfrm>
            <a:off x="1399721" y="5452068"/>
            <a:ext cx="4359183"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NDE request report with similar or same parameters (job duplication)</a:t>
            </a:r>
          </a:p>
        </p:txBody>
      </p:sp>
      <p:pic>
        <p:nvPicPr>
          <p:cNvPr id="64" name="Graphic 63">
            <a:extLst>
              <a:ext uri="{FF2B5EF4-FFF2-40B4-BE49-F238E27FC236}">
                <a16:creationId xmlns:a16="http://schemas.microsoft.com/office/drawing/2014/main" id="{204076AB-C199-4807-B05C-4F004E9D100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4769" y="1237819"/>
            <a:ext cx="403234" cy="403234"/>
          </a:xfrm>
          <a:prstGeom prst="rect">
            <a:avLst/>
          </a:prstGeom>
        </p:spPr>
      </p:pic>
      <p:pic>
        <p:nvPicPr>
          <p:cNvPr id="65" name="Graphic 64">
            <a:extLst>
              <a:ext uri="{FF2B5EF4-FFF2-40B4-BE49-F238E27FC236}">
                <a16:creationId xmlns:a16="http://schemas.microsoft.com/office/drawing/2014/main" id="{CE27A1B5-B631-4185-9AFB-D2F7004A767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70611" y="2253062"/>
            <a:ext cx="411550" cy="411550"/>
          </a:xfrm>
          <a:prstGeom prst="rect">
            <a:avLst/>
          </a:prstGeom>
        </p:spPr>
      </p:pic>
      <p:pic>
        <p:nvPicPr>
          <p:cNvPr id="66" name="Graphic 65">
            <a:extLst>
              <a:ext uri="{FF2B5EF4-FFF2-40B4-BE49-F238E27FC236}">
                <a16:creationId xmlns:a16="http://schemas.microsoft.com/office/drawing/2014/main" id="{DB10D5E7-3BA7-45AF-9694-9E2708FA2653}"/>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87185" y="3366533"/>
            <a:ext cx="378403" cy="378403"/>
          </a:xfrm>
          <a:prstGeom prst="rect">
            <a:avLst/>
          </a:prstGeom>
        </p:spPr>
      </p:pic>
      <p:pic>
        <p:nvPicPr>
          <p:cNvPr id="67" name="Graphic 66">
            <a:extLst>
              <a:ext uri="{FF2B5EF4-FFF2-40B4-BE49-F238E27FC236}">
                <a16:creationId xmlns:a16="http://schemas.microsoft.com/office/drawing/2014/main" id="{89D7897E-D709-48F6-925C-EFA428EF46EF}"/>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70612" y="4416501"/>
            <a:ext cx="411549" cy="411549"/>
          </a:xfrm>
          <a:prstGeom prst="rect">
            <a:avLst/>
          </a:prstGeom>
        </p:spPr>
      </p:pic>
      <p:sp>
        <p:nvSpPr>
          <p:cNvPr id="73" name="TextBox 72">
            <a:extLst>
              <a:ext uri="{FF2B5EF4-FFF2-40B4-BE49-F238E27FC236}">
                <a16:creationId xmlns:a16="http://schemas.microsoft.com/office/drawing/2014/main" id="{AC8E62F4-5597-4948-94EB-4A8F84AF61EE}"/>
              </a:ext>
            </a:extLst>
          </p:cNvPr>
          <p:cNvSpPr txBox="1"/>
          <p:nvPr/>
        </p:nvSpPr>
        <p:spPr>
          <a:xfrm>
            <a:off x="7200441" y="1177826"/>
            <a:ext cx="4359183"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Better  accountability of NDE back-log and weld repair analysis</a:t>
            </a:r>
          </a:p>
        </p:txBody>
      </p:sp>
      <p:sp>
        <p:nvSpPr>
          <p:cNvPr id="74" name="TextBox 73">
            <a:extLst>
              <a:ext uri="{FF2B5EF4-FFF2-40B4-BE49-F238E27FC236}">
                <a16:creationId xmlns:a16="http://schemas.microsoft.com/office/drawing/2014/main" id="{D9F118BD-EA2B-4F45-A01D-A25E04B4CDE9}"/>
              </a:ext>
            </a:extLst>
          </p:cNvPr>
          <p:cNvSpPr txBox="1"/>
          <p:nvPr/>
        </p:nvSpPr>
        <p:spPr>
          <a:xfrm>
            <a:off x="7200441" y="2336731"/>
            <a:ext cx="4359183" cy="307777"/>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Reduced mistakes and errors</a:t>
            </a:r>
          </a:p>
        </p:txBody>
      </p:sp>
      <p:sp>
        <p:nvSpPr>
          <p:cNvPr id="91" name="TextBox 90">
            <a:extLst>
              <a:ext uri="{FF2B5EF4-FFF2-40B4-BE49-F238E27FC236}">
                <a16:creationId xmlns:a16="http://schemas.microsoft.com/office/drawing/2014/main" id="{36A00ED1-F2E2-478F-8CFD-AD8CCB6BD444}"/>
              </a:ext>
            </a:extLst>
          </p:cNvPr>
          <p:cNvSpPr txBox="1"/>
          <p:nvPr/>
        </p:nvSpPr>
        <p:spPr>
          <a:xfrm>
            <a:off x="7200441" y="3445125"/>
            <a:ext cx="4359183" cy="307777"/>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Improved quality of project handover documentation</a:t>
            </a:r>
          </a:p>
        </p:txBody>
      </p:sp>
      <p:sp>
        <p:nvSpPr>
          <p:cNvPr id="92" name="TextBox 91">
            <a:extLst>
              <a:ext uri="{FF2B5EF4-FFF2-40B4-BE49-F238E27FC236}">
                <a16:creationId xmlns:a16="http://schemas.microsoft.com/office/drawing/2014/main" id="{8EA7F90C-9DB0-4169-981A-5841875A747F}"/>
              </a:ext>
            </a:extLst>
          </p:cNvPr>
          <p:cNvSpPr txBox="1"/>
          <p:nvPr/>
        </p:nvSpPr>
        <p:spPr>
          <a:xfrm>
            <a:off x="7200441" y="4335836"/>
            <a:ext cx="3629479"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Eliminates the recurring problems of missing quality reports of critical works</a:t>
            </a:r>
          </a:p>
        </p:txBody>
      </p:sp>
      <p:sp>
        <p:nvSpPr>
          <p:cNvPr id="93" name="TextBox 92">
            <a:extLst>
              <a:ext uri="{FF2B5EF4-FFF2-40B4-BE49-F238E27FC236}">
                <a16:creationId xmlns:a16="http://schemas.microsoft.com/office/drawing/2014/main" id="{CC771E29-D0E7-44B9-A735-D9B43FE7B61A}"/>
              </a:ext>
            </a:extLst>
          </p:cNvPr>
          <p:cNvSpPr txBox="1"/>
          <p:nvPr/>
        </p:nvSpPr>
        <p:spPr>
          <a:xfrm>
            <a:off x="7200441" y="5452068"/>
            <a:ext cx="4359183" cy="523220"/>
          </a:xfrm>
          <a:prstGeom prst="rect">
            <a:avLst/>
          </a:prstGeom>
          <a:noFill/>
        </p:spPr>
        <p:txBody>
          <a:bodyPr wrap="square">
            <a:spAutoFit/>
          </a:bodyPr>
          <a:lstStyle/>
          <a:p>
            <a:r>
              <a:rPr lang="en-US" sz="1400" dirty="0">
                <a:solidFill>
                  <a:schemeClr val="tx1">
                    <a:lumMod val="95000"/>
                    <a:lumOff val="5000"/>
                  </a:schemeClr>
                </a:solidFill>
                <a:latin typeface="Arial" panose="020B0604020202020204" pitchFamily="34" charset="0"/>
                <a:cs typeface="Arial" panose="020B0604020202020204" pitchFamily="34" charset="0"/>
              </a:rPr>
              <a:t>Trust and perception of customer has improved – achieving 80% satisfaction index</a:t>
            </a:r>
          </a:p>
        </p:txBody>
      </p:sp>
      <p:pic>
        <p:nvPicPr>
          <p:cNvPr id="7" name="Graphic 6">
            <a:extLst>
              <a:ext uri="{FF2B5EF4-FFF2-40B4-BE49-F238E27FC236}">
                <a16:creationId xmlns:a16="http://schemas.microsoft.com/office/drawing/2014/main" id="{46831454-CDE8-4DA5-A64B-5AE1B235B853}"/>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07728" y="5428686"/>
            <a:ext cx="470275" cy="470275"/>
          </a:xfrm>
          <a:prstGeom prst="rect">
            <a:avLst/>
          </a:prstGeom>
        </p:spPr>
      </p:pic>
    </p:spTree>
    <p:extLst>
      <p:ext uri="{BB962C8B-B14F-4D97-AF65-F5344CB8AC3E}">
        <p14:creationId xmlns:p14="http://schemas.microsoft.com/office/powerpoint/2010/main" val="126098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a:extLst>
              <a:ext uri="{FF2B5EF4-FFF2-40B4-BE49-F238E27FC236}">
                <a16:creationId xmlns:a16="http://schemas.microsoft.com/office/drawing/2014/main" id="{5F7D1CCA-305C-DF49-8F14-BA02C7DE798F}"/>
              </a:ext>
            </a:extLst>
          </p:cNvPr>
          <p:cNvSpPr/>
          <p:nvPr/>
        </p:nvSpPr>
        <p:spPr>
          <a:xfrm>
            <a:off x="-35859" y="-104889"/>
            <a:ext cx="12504590" cy="7067778"/>
          </a:xfrm>
          <a:prstGeom prst="rect">
            <a:avLst/>
          </a:prstGeom>
          <a:solidFill>
            <a:srgbClr val="194475"/>
          </a:solidFill>
          <a:ln w="19050">
            <a:solidFill>
              <a:srgbClr val="FFFFFF"/>
            </a:solidFill>
            <a:miter/>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3000" b="0" i="0" u="none" strike="noStrike" kern="1200" cap="none" spc="0" normalizeH="0" baseline="0" noProof="0" dirty="0">
              <a:ln>
                <a:noFill/>
              </a:ln>
              <a:solidFill>
                <a:srgbClr val="FFFFFF"/>
              </a:solidFill>
              <a:effectLst/>
              <a:uLnTx/>
              <a:uFillTx/>
              <a:latin typeface="Avenir Light" panose="020B0402020203020204" pitchFamily="34" charset="77"/>
              <a:ea typeface="+mn-ea"/>
              <a:cs typeface="+mn-cs"/>
            </a:endParaRPr>
          </a:p>
        </p:txBody>
      </p:sp>
      <p:sp>
        <p:nvSpPr>
          <p:cNvPr id="49" name="Slide Number Placeholder 23">
            <a:extLst>
              <a:ext uri="{FF2B5EF4-FFF2-40B4-BE49-F238E27FC236}">
                <a16:creationId xmlns:a16="http://schemas.microsoft.com/office/drawing/2014/main" id="{EF83A144-8C11-4ADC-82FB-FB5EA6A55A2A}"/>
              </a:ext>
            </a:extLst>
          </p:cNvPr>
          <p:cNvSpPr txBox="1">
            <a:spLocks/>
          </p:cNvSpPr>
          <p:nvPr/>
        </p:nvSpPr>
        <p:spPr>
          <a:xfrm>
            <a:off x="9140704" y="6350001"/>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  </a:t>
            </a:r>
            <a:fld id="{A647AB03-3B6F-44E5-A9E7-92653C2C4F60}" type="slidenum">
              <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1" name="TextBox 80"/>
          <p:cNvSpPr txBox="1"/>
          <p:nvPr/>
        </p:nvSpPr>
        <p:spPr>
          <a:xfrm>
            <a:off x="-35858" y="2875002"/>
            <a:ext cx="1250459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Thank</a:t>
            </a:r>
            <a:r>
              <a:rPr kumimoji="0" lang="en-US" sz="6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 </a:t>
            </a:r>
          </a:p>
        </p:txBody>
      </p:sp>
    </p:spTree>
    <p:extLst>
      <p:ext uri="{BB962C8B-B14F-4D97-AF65-F5344CB8AC3E}">
        <p14:creationId xmlns:p14="http://schemas.microsoft.com/office/powerpoint/2010/main" val="8203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702</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Light</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 Mustafa (NPCC)</dc:creator>
  <cp:lastModifiedBy>Saad Mustafa (NPCC)</cp:lastModifiedBy>
  <cp:revision>40</cp:revision>
  <cp:lastPrinted>2023-04-25T05:20:32Z</cp:lastPrinted>
  <dcterms:created xsi:type="dcterms:W3CDTF">2023-04-06T08:49:14Z</dcterms:created>
  <dcterms:modified xsi:type="dcterms:W3CDTF">2023-04-28T10:19:54Z</dcterms:modified>
</cp:coreProperties>
</file>