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65" r:id="rId2"/>
    <p:sldMasterId id="2147483670" r:id="rId3"/>
    <p:sldMasterId id="2147483677" r:id="rId4"/>
  </p:sldMasterIdLst>
  <p:sldIdLst>
    <p:sldId id="264" r:id="rId5"/>
    <p:sldId id="273" r:id="rId6"/>
    <p:sldId id="274" r:id="rId7"/>
    <p:sldId id="277" r:id="rId8"/>
    <p:sldId id="278" r:id="rId9"/>
    <p:sldId id="276" r:id="rId10"/>
    <p:sldId id="271" r:id="rId11"/>
  </p:sldIdLst>
  <p:sldSz cx="24387175" cy="13716000"/>
  <p:notesSz cx="6858000" cy="9144000"/>
  <p:defaultTextStyle>
    <a:defPPr>
      <a:defRPr lang="en-US"/>
    </a:defPPr>
    <a:lvl1pPr marL="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sey Mattson" initials="LM" lastIdx="1" clrIdx="0">
    <p:extLst>
      <p:ext uri="{19B8F6BF-5375-455C-9EA6-DF929625EA0E}">
        <p15:presenceInfo xmlns:p15="http://schemas.microsoft.com/office/powerpoint/2012/main" userId="S::lmattson@precisionpipelinellc.com::bcc92f90-3f73-4299-9f9f-6c7c7a35998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24" autoAdjust="0"/>
    <p:restoredTop sz="94660"/>
  </p:normalViewPr>
  <p:slideViewPr>
    <p:cSldViewPr snapToGrid="0">
      <p:cViewPr varScale="1">
        <p:scale>
          <a:sx n="56" d="100"/>
          <a:sy n="56" d="100"/>
        </p:scale>
        <p:origin x="8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64688-E69B-4E4C-9FB1-A9E3608700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9271" y="9067427"/>
            <a:ext cx="18915529" cy="3483161"/>
          </a:xfrm>
          <a:prstGeom prst="rect">
            <a:avLst/>
          </a:prstGeom>
        </p:spPr>
        <p:txBody>
          <a:bodyPr/>
          <a:lstStyle>
            <a:lvl1pPr algn="r">
              <a:defRPr sz="7200" b="1" i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IN ALL CAPS</a:t>
            </a:r>
          </a:p>
        </p:txBody>
      </p:sp>
    </p:spTree>
    <p:extLst>
      <p:ext uri="{BB962C8B-B14F-4D97-AF65-F5344CB8AC3E}">
        <p14:creationId xmlns:p14="http://schemas.microsoft.com/office/powerpoint/2010/main" val="1360339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 Page -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55E5-C757-44B1-A8BD-59A512E3E4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0" y="3616886"/>
            <a:ext cx="21034375" cy="793750"/>
          </a:xfrm>
          <a:prstGeom prst="rect">
            <a:avLst/>
          </a:prstGeom>
        </p:spPr>
        <p:txBody>
          <a:bodyPr/>
          <a:lstStyle>
            <a:lvl1pPr>
              <a:defRPr sz="7200" i="1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PAGE TITLE GOES HERE, ALL CAPS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2B0BB1-BDB7-402F-BC2A-EDAB5DC76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76399" y="6239529"/>
            <a:ext cx="21034375" cy="5594350"/>
          </a:xfrm>
          <a:prstGeom prst="rect">
            <a:avLst/>
          </a:prstGeom>
        </p:spPr>
        <p:txBody>
          <a:bodyPr/>
          <a:lstStyle>
            <a:lvl1pPr marL="685800" marR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8146E9-57C4-4970-B507-868EEF748B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76400" y="4733925"/>
            <a:ext cx="21034376" cy="931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i="1"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sz="6000" dirty="0">
                <a:latin typeface="Arial Black" panose="020B0A04020102020204" pitchFamily="34" charset="0"/>
              </a:rPr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572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Page -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55E5-C757-44B1-A8BD-59A512E3E4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0" y="3616886"/>
            <a:ext cx="21034375" cy="793750"/>
          </a:xfrm>
          <a:prstGeom prst="rect">
            <a:avLst/>
          </a:prstGeom>
        </p:spPr>
        <p:txBody>
          <a:bodyPr/>
          <a:lstStyle>
            <a:lvl1pPr>
              <a:defRPr sz="7200" i="1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PAGE TITLE GOES HERE, ALL CAPS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2B0BB1-BDB7-402F-BC2A-EDAB5DC76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76399" y="6239529"/>
            <a:ext cx="21034375" cy="5594350"/>
          </a:xfrm>
          <a:prstGeom prst="rect">
            <a:avLst/>
          </a:prstGeom>
        </p:spPr>
        <p:txBody>
          <a:bodyPr/>
          <a:lstStyle>
            <a:lvl1pPr marL="685800" marR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8146E9-57C4-4970-B507-868EEF748B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76400" y="4733925"/>
            <a:ext cx="21034376" cy="931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i="1"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sz="6000" dirty="0">
                <a:latin typeface="Arial Black" panose="020B0A04020102020204" pitchFamily="34" charset="0"/>
              </a:rPr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93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Page - Bullet List,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55E5-C757-44B1-A8BD-59A512E3E4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0" y="3616886"/>
            <a:ext cx="21034375" cy="793750"/>
          </a:xfrm>
          <a:prstGeom prst="rect">
            <a:avLst/>
          </a:prstGeom>
        </p:spPr>
        <p:txBody>
          <a:bodyPr/>
          <a:lstStyle>
            <a:lvl1pPr>
              <a:defRPr sz="7200" i="1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PAGE TITLE GOES HERE, ALL CAPS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2B0BB1-BDB7-402F-BC2A-EDAB5DC76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76399" y="6239529"/>
            <a:ext cx="21034375" cy="4159530"/>
          </a:xfrm>
          <a:prstGeom prst="rect">
            <a:avLst/>
          </a:prstGeom>
        </p:spPr>
        <p:txBody>
          <a:bodyPr numCol="2"/>
          <a:lstStyle>
            <a:lvl1pPr marL="685800" marR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lvl="0"/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8146E9-57C4-4970-B507-868EEF748B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76400" y="4733925"/>
            <a:ext cx="21034376" cy="931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i="1"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sz="6000" dirty="0">
                <a:latin typeface="Arial Black" panose="020B0A04020102020204" pitchFamily="34" charset="0"/>
              </a:rPr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121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Page - Bullet List,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55E5-C757-44B1-A8BD-59A512E3E4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0" y="3616886"/>
            <a:ext cx="21034375" cy="793750"/>
          </a:xfrm>
          <a:prstGeom prst="rect">
            <a:avLst/>
          </a:prstGeom>
        </p:spPr>
        <p:txBody>
          <a:bodyPr/>
          <a:lstStyle>
            <a:lvl1pPr>
              <a:defRPr sz="7200" i="1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PAGE TITLE GOES HERE, ALL CAPS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2B0BB1-BDB7-402F-BC2A-EDAB5DC76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76399" y="6239529"/>
            <a:ext cx="21034375" cy="3496142"/>
          </a:xfrm>
          <a:prstGeom prst="rect">
            <a:avLst/>
          </a:prstGeom>
        </p:spPr>
        <p:txBody>
          <a:bodyPr numCol="3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  <a:p>
            <a:pPr marL="685800" marR="0" lvl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Point Goes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8146E9-57C4-4970-B507-868EEF748B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76400" y="4733925"/>
            <a:ext cx="21034376" cy="931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i="1"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sz="6000" dirty="0">
                <a:latin typeface="Arial Black" panose="020B0A04020102020204" pitchFamily="34" charset="0"/>
              </a:rPr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554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Page -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55E5-C757-44B1-A8BD-59A512E3E4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0" y="3616886"/>
            <a:ext cx="21034375" cy="793750"/>
          </a:xfrm>
          <a:prstGeom prst="rect">
            <a:avLst/>
          </a:prstGeom>
        </p:spPr>
        <p:txBody>
          <a:bodyPr/>
          <a:lstStyle>
            <a:lvl1pPr>
              <a:defRPr sz="7200" i="1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PAGE TITLE GOES HERE, ALL CAPS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8146E9-57C4-4970-B507-868EEF748B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76400" y="4733925"/>
            <a:ext cx="21034376" cy="931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i="1"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sz="6000" dirty="0">
                <a:latin typeface="Arial Black" panose="020B0A04020102020204" pitchFamily="34" charset="0"/>
              </a:rPr>
              <a:t>Subtitle Goes Here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299EF4-B791-4CDD-9195-B3A5AEB5CD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76400" y="5953125"/>
            <a:ext cx="21291550" cy="55403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 Duis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autem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vel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iriure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dolor in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hendrerit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01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 Page - Paragraph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55E5-C757-44B1-A8BD-59A512E3E4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0" y="3616886"/>
            <a:ext cx="21034375" cy="793750"/>
          </a:xfrm>
          <a:prstGeom prst="rect">
            <a:avLst/>
          </a:prstGeom>
        </p:spPr>
        <p:txBody>
          <a:bodyPr/>
          <a:lstStyle>
            <a:lvl1pPr>
              <a:defRPr sz="7200" i="1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PAGE TITLE GOES HERE, ALL CAPS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8146E9-57C4-4970-B507-868EEF748B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76400" y="4733925"/>
            <a:ext cx="21034376" cy="931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i="1"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sz="6000" dirty="0">
                <a:latin typeface="Arial Black" panose="020B0A04020102020204" pitchFamily="34" charset="0"/>
              </a:rPr>
              <a:t>Subtitle Goes Here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299EF4-B791-4CDD-9195-B3A5AEB5CD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76400" y="5953125"/>
            <a:ext cx="8543365" cy="64357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3AD9B00-DCFA-4159-B9BD-34028E6BD8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596563" y="5953125"/>
            <a:ext cx="12568237" cy="64357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236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F3C5E-1724-40E9-9D37-5D5012526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0" y="4206875"/>
            <a:ext cx="21034375" cy="3933078"/>
          </a:xfrm>
          <a:prstGeom prst="rect">
            <a:avLst/>
          </a:prstGeom>
        </p:spPr>
        <p:txBody>
          <a:bodyPr/>
          <a:lstStyle>
            <a:lvl1pPr>
              <a:defRPr sz="15000" i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NEW SECTION TITLE PAGE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1243CB-BAD3-435D-B650-675B803D97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6400" y="8408988"/>
            <a:ext cx="21034375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1" i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err="1"/>
              <a:t>Subheader</a:t>
            </a:r>
            <a:r>
              <a:rPr lang="en-US" dirty="0"/>
              <a:t> Goes Here</a:t>
            </a:r>
          </a:p>
        </p:txBody>
      </p:sp>
    </p:spTree>
    <p:extLst>
      <p:ext uri="{BB962C8B-B14F-4D97-AF65-F5344CB8AC3E}">
        <p14:creationId xmlns:p14="http://schemas.microsoft.com/office/powerpoint/2010/main" val="1021022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6265-B6EC-4CB6-B968-C18BBD4331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4330" y="12904321"/>
            <a:ext cx="4921624" cy="435162"/>
          </a:xfrm>
          <a:prstGeom prst="rect">
            <a:avLst/>
          </a:prstGeom>
        </p:spPr>
        <p:txBody>
          <a:bodyPr/>
          <a:lstStyle>
            <a:lvl1pPr>
              <a:defRPr sz="2400" b="1" i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PrecisionPipelineLLC.com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42B7CF-F00D-44E8-8675-B53A51FEDD90}"/>
              </a:ext>
            </a:extLst>
          </p:cNvPr>
          <p:cNvSpPr txBox="1">
            <a:spLocks/>
          </p:cNvSpPr>
          <p:nvPr userDrawn="1"/>
        </p:nvSpPr>
        <p:spPr>
          <a:xfrm>
            <a:off x="9548999" y="12581592"/>
            <a:ext cx="5673072" cy="4351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3314 56</a:t>
            </a:r>
            <a:r>
              <a:rPr lang="en-US" baseline="30000" dirty="0"/>
              <a:t>th</a:t>
            </a:r>
            <a:r>
              <a:rPr lang="en-US" dirty="0"/>
              <a:t> Street</a:t>
            </a:r>
          </a:p>
          <a:p>
            <a:r>
              <a:rPr lang="en-US" dirty="0"/>
              <a:t>Eau Claire, WI 54703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821DA4-9865-4531-B547-6FC2A7D59708}"/>
              </a:ext>
            </a:extLst>
          </p:cNvPr>
          <p:cNvSpPr txBox="1">
            <a:spLocks/>
          </p:cNvSpPr>
          <p:nvPr userDrawn="1"/>
        </p:nvSpPr>
        <p:spPr>
          <a:xfrm>
            <a:off x="18279037" y="12615024"/>
            <a:ext cx="4921624" cy="4351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O: (715) 874-4510</a:t>
            </a:r>
          </a:p>
          <a:p>
            <a:r>
              <a:rPr lang="en-US" dirty="0"/>
              <a:t>F: (715) 874-4511</a:t>
            </a:r>
          </a:p>
        </p:txBody>
      </p:sp>
    </p:spTree>
    <p:extLst>
      <p:ext uri="{BB962C8B-B14F-4D97-AF65-F5344CB8AC3E}">
        <p14:creationId xmlns:p14="http://schemas.microsoft.com/office/powerpoint/2010/main" val="425464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A6CC335-1344-47FE-A16D-77A2DD6321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24383998" cy="137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4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8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3729EA-136B-42E6-A8AF-1D987F59E0F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0"/>
            <a:ext cx="24387048" cy="137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8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9" r:id="rId2"/>
    <p:sldLayoutId id="2147483680" r:id="rId3"/>
    <p:sldLayoutId id="2147483681" r:id="rId4"/>
    <p:sldLayoutId id="214748368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C9033D-2FF8-45EC-A0A9-519023E8FE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0"/>
            <a:ext cx="24387048" cy="137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7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ECD908-2BC6-4F3B-ACAF-5870BD71E4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" y="0"/>
            <a:ext cx="24387048" cy="137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3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DCB8C-2285-4678-B787-ED3B2B52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EXCELLENCE IN QUALITY </a:t>
            </a:r>
            <a:br>
              <a:rPr lang="en-US" dirty="0"/>
            </a:br>
            <a:r>
              <a:rPr lang="en-US" sz="4800" dirty="0"/>
              <a:t>IPLOCA QUALITY AWARD</a:t>
            </a:r>
          </a:p>
        </p:txBody>
      </p:sp>
    </p:spTree>
    <p:extLst>
      <p:ext uri="{BB962C8B-B14F-4D97-AF65-F5344CB8AC3E}">
        <p14:creationId xmlns:p14="http://schemas.microsoft.com/office/powerpoint/2010/main" val="3053817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269FE-24AE-4B34-8E17-E5E1290BF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BDD38-2B4D-4684-B6B1-7D9AA7F261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One Column Bullet List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55E0F-F5A8-47DE-BAC6-C65D6DDAA6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10E3C268-5016-47E4-94B8-D57E961927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17" t="20098" r="124" b="1963"/>
          <a:stretch/>
        </p:blipFill>
        <p:spPr>
          <a:xfrm>
            <a:off x="211" y="-188"/>
            <a:ext cx="24388082" cy="137358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059F7B-1388-4E09-A320-F62B1B9F461D}"/>
              </a:ext>
            </a:extLst>
          </p:cNvPr>
          <p:cNvSpPr/>
          <p:nvPr/>
        </p:nvSpPr>
        <p:spPr>
          <a:xfrm>
            <a:off x="2934" y="9152965"/>
            <a:ext cx="24387055" cy="458028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7000">
                <a:schemeClr val="tx1">
                  <a:alpha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DECD3F-C970-40BC-9430-9358D988C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772" y="12382583"/>
            <a:ext cx="4751839" cy="863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4D3DC4-0B15-48A7-BE9E-76F7E2EA6CE9}"/>
              </a:ext>
            </a:extLst>
          </p:cNvPr>
          <p:cNvSpPr txBox="1"/>
          <p:nvPr/>
        </p:nvSpPr>
        <p:spPr>
          <a:xfrm>
            <a:off x="483077" y="12214403"/>
            <a:ext cx="17868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Established on the principle of meeting the needs of clients while maintaining a focus on safety, quality and environmental compliance with minimal impact to landowners.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54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328B7-D4B8-42EE-96BE-5B9FDB73D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MANAGEMENT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BBBFE-2715-47F2-83EB-7D52772ECB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F770C-894F-4759-A1AC-E7FF50048B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76399" y="5953125"/>
            <a:ext cx="8951343" cy="3691207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/>
              <a:t>Plan, Do, Check, Act (PDCA)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/>
              <a:t>Three (3) Pillars</a:t>
            </a:r>
          </a:p>
          <a:p>
            <a:pPr marL="1371600" lvl="1" indent="-685800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Customer Focus</a:t>
            </a:r>
          </a:p>
          <a:p>
            <a:pPr marL="1371600" lvl="1" indent="-685800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Process Approach</a:t>
            </a:r>
          </a:p>
          <a:p>
            <a:pPr marL="1371600" lvl="1" indent="-685800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Risk-Based Thinking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/>
              <a:t>ISO 9001:2015 Certified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F2103D-1C33-36A2-06AF-7AD05762E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255" y="9946332"/>
            <a:ext cx="4886715" cy="2635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icture containing ground, outdoor, dirty, dirt&#10;&#10;Description automatically generated">
            <a:extLst>
              <a:ext uri="{FF2B5EF4-FFF2-40B4-BE49-F238E27FC236}">
                <a16:creationId xmlns:a16="http://schemas.microsoft.com/office/drawing/2014/main" id="{3F14728C-B02D-FE06-2A92-833A0E0A86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1" r="23358"/>
          <a:stretch/>
        </p:blipFill>
        <p:spPr>
          <a:xfrm>
            <a:off x="10921042" y="6059010"/>
            <a:ext cx="5753392" cy="6522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icture containing dirty&#10;&#10;Description automatically generated">
            <a:extLst>
              <a:ext uri="{FF2B5EF4-FFF2-40B4-BE49-F238E27FC236}">
                <a16:creationId xmlns:a16="http://schemas.microsoft.com/office/drawing/2014/main" id="{9F7583CC-5BAB-20FF-4121-343015665B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" t="763" b="28122"/>
          <a:stretch/>
        </p:blipFill>
        <p:spPr>
          <a:xfrm>
            <a:off x="17311264" y="6059010"/>
            <a:ext cx="5753392" cy="6522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6771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328B7-D4B8-42EE-96BE-5B9FDB73D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616886"/>
            <a:ext cx="21856460" cy="793750"/>
          </a:xfrm>
        </p:spPr>
        <p:txBody>
          <a:bodyPr/>
          <a:lstStyle/>
          <a:p>
            <a:r>
              <a:rPr lang="en-US" dirty="0"/>
              <a:t>QUALITY INSPECTIONS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BBBFE-2715-47F2-83EB-7D52772ECB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Evolving Our Inspection Method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F770C-894F-4759-A1AC-E7FF50048B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46053" y="5953126"/>
            <a:ext cx="21393509" cy="5675282"/>
          </a:xfrm>
        </p:spPr>
        <p:txBody>
          <a:bodyPr numCol="2" spcCol="914400"/>
          <a:lstStyle/>
          <a:p>
            <a:r>
              <a:rPr lang="en-US" sz="3600" b="1" dirty="0"/>
              <a:t>Manual Documentation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Hard copies of checklists &amp; inspection forms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Inspections documented by hand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Deficiencies manually tracked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Reliant on field personnel to complete correctly and categorize properly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Dedicated personnel required to maintain documentation and perform deficiency tracking</a:t>
            </a:r>
          </a:p>
          <a:p>
            <a:r>
              <a:rPr lang="en-US" sz="3600" b="1" dirty="0"/>
              <a:t>Digital Documentation With Real-Time Results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Created digital inspection forms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Inspections performed on iPads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Automated tracking of deficiencies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Instant access to inspections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Conduct real-time reviews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Record retention</a:t>
            </a:r>
          </a:p>
          <a:p>
            <a:pPr marL="1371600" lvl="1" indent="-685800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Readily accessible &amp; searchable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46983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328B7-D4B8-42EE-96BE-5B9FDB73D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616886"/>
            <a:ext cx="21856460" cy="793750"/>
          </a:xfrm>
        </p:spPr>
        <p:txBody>
          <a:bodyPr/>
          <a:lstStyle/>
          <a:p>
            <a:r>
              <a:rPr lang="en-US" dirty="0"/>
              <a:t>QUALITY INSPECTIONS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BBBFE-2715-47F2-83EB-7D52772ECB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Data Collection &amp; Digital </a:t>
            </a:r>
            <a:r>
              <a:rPr lang="en-US" sz="6000" b="1" dirty="0"/>
              <a:t>Documentation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82F34E-1C92-6410-D8ED-649B562E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208" y="6013659"/>
            <a:ext cx="7721063" cy="654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CA7D4BF-EFE8-2D9D-CC5E-737CB80E2509}"/>
              </a:ext>
            </a:extLst>
          </p:cNvPr>
          <p:cNvGrpSpPr/>
          <p:nvPr/>
        </p:nvGrpSpPr>
        <p:grpSpPr>
          <a:xfrm>
            <a:off x="2008941" y="5988983"/>
            <a:ext cx="5044886" cy="6567980"/>
            <a:chOff x="11422206" y="5665693"/>
            <a:chExt cx="5293206" cy="68912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D50FDF3-C185-7CCA-DEE6-FD6307182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22206" y="5665693"/>
              <a:ext cx="4928352" cy="63475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5DB44A1-6C1D-57B1-3C4B-A0A46C5C4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45493" y="7920613"/>
              <a:ext cx="3869919" cy="46363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7" name="Picture 16" descr="A watch on a person's wrist&#10;&#10;Description automatically generated with low confidence">
            <a:extLst>
              <a:ext uri="{FF2B5EF4-FFF2-40B4-BE49-F238E27FC236}">
                <a16:creationId xmlns:a16="http://schemas.microsoft.com/office/drawing/2014/main" id="{BA5B1687-9F47-75C8-B103-C67265046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47791" y="6803940"/>
            <a:ext cx="6574885" cy="4931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6593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328B7-D4B8-42EE-96BE-5B9FDB73D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616886"/>
            <a:ext cx="21856460" cy="793750"/>
          </a:xfrm>
        </p:spPr>
        <p:txBody>
          <a:bodyPr/>
          <a:lstStyle/>
          <a:p>
            <a:r>
              <a:rPr lang="en-US" dirty="0"/>
              <a:t>QUALITY ANALYTICS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BBBFE-2715-47F2-83EB-7D52772ECB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Quality Dashboard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F770C-894F-4759-A1AC-E7FF50048B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46052" y="5953126"/>
            <a:ext cx="21121897" cy="1906360"/>
          </a:xfrm>
        </p:spPr>
        <p:txBody>
          <a:bodyPr numCol="2" spcCol="1828800"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Real-time analytics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Review specific project or entire company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Identify types of deficiencies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Identify risks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Review non-conformances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/>
              <a:t>Quick view on crew performance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4D56B-CAA8-AED2-6451-6C684E43B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06" y="8051420"/>
            <a:ext cx="8500775" cy="4552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6F3CFC-E7F2-503B-7407-D87E37A4E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0001" y="8061226"/>
            <a:ext cx="8500775" cy="4681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0261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5EBD-6FFE-47D1-8390-BFF229C4B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PrecisionPipelineLLC.com</a:t>
            </a:r>
          </a:p>
        </p:txBody>
      </p:sp>
    </p:spTree>
    <p:extLst>
      <p:ext uri="{BB962C8B-B14F-4D97-AF65-F5344CB8AC3E}">
        <p14:creationId xmlns:p14="http://schemas.microsoft.com/office/powerpoint/2010/main" val="343460228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fo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Page - Sec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nd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3030</TotalTime>
  <Words>175</Words>
  <Application>Microsoft Office PowerPoint</Application>
  <PresentationFormat>Custom</PresentationFormat>
  <Paragraphs>38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Arial Black</vt:lpstr>
      <vt:lpstr>Calibri</vt:lpstr>
      <vt:lpstr>Custom Design</vt:lpstr>
      <vt:lpstr>Info Page</vt:lpstr>
      <vt:lpstr>Title Page - Section</vt:lpstr>
      <vt:lpstr>End Page</vt:lpstr>
      <vt:lpstr>EXCELLENCE IN QUALITY  IPLOCA QUALITY AWARD</vt:lpstr>
      <vt:lpstr>PowerPoint Presentation</vt:lpstr>
      <vt:lpstr>QUALITY MANAGEMENT SYSTEM</vt:lpstr>
      <vt:lpstr>QUALITY INSPECTIONS</vt:lpstr>
      <vt:lpstr>QUALITY INSPECTIONS</vt:lpstr>
      <vt:lpstr>QUALITY ANALYTICS</vt:lpstr>
      <vt:lpstr>PrecisionPipelineLLC.com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McKone</dc:creator>
  <cp:lastModifiedBy>Lindsey Mattson</cp:lastModifiedBy>
  <cp:revision>84</cp:revision>
  <dcterms:created xsi:type="dcterms:W3CDTF">2018-04-30T12:54:21Z</dcterms:created>
  <dcterms:modified xsi:type="dcterms:W3CDTF">2023-04-26T21:27:45Z</dcterms:modified>
</cp:coreProperties>
</file>