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79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6327"/>
  </p:normalViewPr>
  <p:slideViewPr>
    <p:cSldViewPr snapToGrid="0">
      <p:cViewPr varScale="1">
        <p:scale>
          <a:sx n="123" d="100"/>
          <a:sy n="123" d="100"/>
        </p:scale>
        <p:origin x="6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D3F2-D8D2-5B89-B8DF-6BE69B14B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2B900FC-49C5-73E0-1A37-AFAB750D8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59EF11-E45B-3821-6A72-17B252069AA5}"/>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5" name="Footer Placeholder 4">
            <a:extLst>
              <a:ext uri="{FF2B5EF4-FFF2-40B4-BE49-F238E27FC236}">
                <a16:creationId xmlns:a16="http://schemas.microsoft.com/office/drawing/2014/main" id="{1A3A9BFA-4DAE-AF49-1FFA-A319305570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06AC2F-1051-85B6-6DC3-B51FC6D0E881}"/>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1413107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6021-507C-E82D-2997-CDC309FAF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531FF-45A9-8CFC-7735-60C8A6FB04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7A15F-7603-AA8B-F2ED-58C60F8DD934}"/>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5" name="Footer Placeholder 4">
            <a:extLst>
              <a:ext uri="{FF2B5EF4-FFF2-40B4-BE49-F238E27FC236}">
                <a16:creationId xmlns:a16="http://schemas.microsoft.com/office/drawing/2014/main" id="{C077818E-657E-CAA2-020A-68361F428F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FF60EB-1AA7-0B85-94FE-5A831F043A26}"/>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575221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628558-8FA6-82F3-D61D-679E682F64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FC1FAC-4E38-E045-5F8D-F09F1364FB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47ABD-1DB7-E1B7-7087-F67DFCF9395B}"/>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5" name="Footer Placeholder 4">
            <a:extLst>
              <a:ext uri="{FF2B5EF4-FFF2-40B4-BE49-F238E27FC236}">
                <a16:creationId xmlns:a16="http://schemas.microsoft.com/office/drawing/2014/main" id="{0AF3C662-D7B5-0A05-7AD3-24ADECF0DD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A3041-5138-9757-1E04-B03902B0A4C7}"/>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170772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C7A3B-F361-A0CF-2E2E-769BFE6572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3FD9E3-50DA-F62A-9D2B-BBC8BD1D75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D7013-FB65-C11B-B582-EFC438A352DE}"/>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5" name="Footer Placeholder 4">
            <a:extLst>
              <a:ext uri="{FF2B5EF4-FFF2-40B4-BE49-F238E27FC236}">
                <a16:creationId xmlns:a16="http://schemas.microsoft.com/office/drawing/2014/main" id="{8FBC85AA-587F-99E2-F1BC-89198178A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47ECBC-E782-40AC-B7D7-22484407F37D}"/>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3705531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EB2CE-9B58-01D0-FF7A-1992CBEA85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040F4-A106-8BFD-2327-68BCFAD9E8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6C6F3D-FC49-987C-65ED-D26894527E09}"/>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5" name="Footer Placeholder 4">
            <a:extLst>
              <a:ext uri="{FF2B5EF4-FFF2-40B4-BE49-F238E27FC236}">
                <a16:creationId xmlns:a16="http://schemas.microsoft.com/office/drawing/2014/main" id="{16503865-11AC-2430-7D54-715D88AAB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931A0-D065-1ED2-21BE-AEC0CFCB8B71}"/>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246000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7CC02-BC56-7011-EA90-986985F6B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59686-5EDC-F915-CF8F-10CB4170843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296D2C-F3E8-58EC-BF01-8822AC4B50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C4A26D-FC60-C000-D704-FC1CDAE9153E}"/>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6" name="Footer Placeholder 5">
            <a:extLst>
              <a:ext uri="{FF2B5EF4-FFF2-40B4-BE49-F238E27FC236}">
                <a16:creationId xmlns:a16="http://schemas.microsoft.com/office/drawing/2014/main" id="{7947D09B-1D9B-892A-CAEA-A1C3B8765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BFF56B-5DA9-127C-CD30-70644FF3919E}"/>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226149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F5508-5998-7651-1A60-71828B16F3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7BBB6B-2EAF-CC5C-F713-691ED2629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45408-784F-14C7-ADB4-693C94DA88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73755-36FA-A598-41FF-786F5F84D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E3E696-CB11-ABF4-9F7B-44BC516C4A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8D132-CAD6-C068-232C-DB6FBA6EE657}"/>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8" name="Footer Placeholder 7">
            <a:extLst>
              <a:ext uri="{FF2B5EF4-FFF2-40B4-BE49-F238E27FC236}">
                <a16:creationId xmlns:a16="http://schemas.microsoft.com/office/drawing/2014/main" id="{1B8E65A5-B171-FC0A-609D-7C9D52C6C5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A91DA-93A9-52E8-1408-A0EBEC5E2FE9}"/>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386888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E538-39D4-8C0A-6BB6-1C0CDADB74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C27A8-6168-9BC0-CACE-F52E9F9DE9F9}"/>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4" name="Footer Placeholder 3">
            <a:extLst>
              <a:ext uri="{FF2B5EF4-FFF2-40B4-BE49-F238E27FC236}">
                <a16:creationId xmlns:a16="http://schemas.microsoft.com/office/drawing/2014/main" id="{73012891-DEA0-A7BA-4227-5764F4182F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D30BAC-5ADB-4846-E66A-87E46C960A81}"/>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2720603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F87B2-85F4-4177-F970-124BA8DA0014}"/>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3" name="Footer Placeholder 2">
            <a:extLst>
              <a:ext uri="{FF2B5EF4-FFF2-40B4-BE49-F238E27FC236}">
                <a16:creationId xmlns:a16="http://schemas.microsoft.com/office/drawing/2014/main" id="{16FE2D2F-9D56-19D6-A1A7-3A8A1A1E71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28A0158-1A1F-0E77-16FA-AADF74E70AE7}"/>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1703664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4DC0D-DD38-94F7-C88D-776370C74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E58721-CE12-D855-AB36-66E8AE322B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78BCE9-8530-6462-09DC-E1722CCCD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6CE518-0682-5DBB-30CD-85A0C4B3E2D5}"/>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6" name="Footer Placeholder 5">
            <a:extLst>
              <a:ext uri="{FF2B5EF4-FFF2-40B4-BE49-F238E27FC236}">
                <a16:creationId xmlns:a16="http://schemas.microsoft.com/office/drawing/2014/main" id="{FD1F57D4-A7C0-DE79-7336-59C33A4ED9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0CB87-2661-F2F2-AA39-431DCC503B4E}"/>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205014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298D-E38E-8E15-66DA-DE4C3AC90C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9DD3A-E40C-78C4-8E8A-036D49A6ED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120578-51AF-30AC-07A9-1347EF8393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3AFCC9-6EC1-007C-B937-10ED3C9E6A22}"/>
              </a:ext>
            </a:extLst>
          </p:cNvPr>
          <p:cNvSpPr>
            <a:spLocks noGrp="1"/>
          </p:cNvSpPr>
          <p:nvPr>
            <p:ph type="dt" sz="half" idx="10"/>
          </p:nvPr>
        </p:nvSpPr>
        <p:spPr/>
        <p:txBody>
          <a:bodyPr/>
          <a:lstStyle/>
          <a:p>
            <a:fld id="{7D48757D-9452-0646-B0B7-10FD383C8065}" type="datetimeFigureOut">
              <a:rPr lang="en-US" smtClean="0"/>
              <a:t>5/12/23</a:t>
            </a:fld>
            <a:endParaRPr lang="en-US"/>
          </a:p>
        </p:txBody>
      </p:sp>
      <p:sp>
        <p:nvSpPr>
          <p:cNvPr id="6" name="Footer Placeholder 5">
            <a:extLst>
              <a:ext uri="{FF2B5EF4-FFF2-40B4-BE49-F238E27FC236}">
                <a16:creationId xmlns:a16="http://schemas.microsoft.com/office/drawing/2014/main" id="{BC2ACDDC-9C24-6207-0B61-8C22FA9A0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A49B3-6DEB-64BE-A77A-120A63147F55}"/>
              </a:ext>
            </a:extLst>
          </p:cNvPr>
          <p:cNvSpPr>
            <a:spLocks noGrp="1"/>
          </p:cNvSpPr>
          <p:nvPr>
            <p:ph type="sldNum" sz="quarter" idx="12"/>
          </p:nvPr>
        </p:nvSpPr>
        <p:spPr/>
        <p:txBody>
          <a:bodyPr/>
          <a:lstStyle/>
          <a:p>
            <a:fld id="{E3EA090E-4FC9-2F4A-8052-9FB355E4DA8B}" type="slidenum">
              <a:rPr lang="en-US" smtClean="0"/>
              <a:t>‹#›</a:t>
            </a:fld>
            <a:endParaRPr lang="en-US"/>
          </a:p>
        </p:txBody>
      </p:sp>
    </p:spTree>
    <p:extLst>
      <p:ext uri="{BB962C8B-B14F-4D97-AF65-F5344CB8AC3E}">
        <p14:creationId xmlns:p14="http://schemas.microsoft.com/office/powerpoint/2010/main" val="3784232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AC571-2529-F515-D40C-DC085B0585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EF1F72-BCDE-FBE3-AA9C-8B10545187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D8903D-E168-ADC2-DC71-0EF49F49E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48757D-9452-0646-B0B7-10FD383C8065}" type="datetimeFigureOut">
              <a:rPr lang="en-US" smtClean="0"/>
              <a:t>5/12/23</a:t>
            </a:fld>
            <a:endParaRPr lang="en-US"/>
          </a:p>
        </p:txBody>
      </p:sp>
      <p:sp>
        <p:nvSpPr>
          <p:cNvPr id="5" name="Footer Placeholder 4">
            <a:extLst>
              <a:ext uri="{FF2B5EF4-FFF2-40B4-BE49-F238E27FC236}">
                <a16:creationId xmlns:a16="http://schemas.microsoft.com/office/drawing/2014/main" id="{49561946-A28F-728D-E16A-24AEBB3FC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A3154C-8A3C-F3E5-CEA8-AA2B90B12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A090E-4FC9-2F4A-8052-9FB355E4DA8B}" type="slidenum">
              <a:rPr lang="en-US" smtClean="0"/>
              <a:t>‹#›</a:t>
            </a:fld>
            <a:endParaRPr lang="en-US"/>
          </a:p>
        </p:txBody>
      </p:sp>
    </p:spTree>
    <p:extLst>
      <p:ext uri="{BB962C8B-B14F-4D97-AF65-F5344CB8AC3E}">
        <p14:creationId xmlns:p14="http://schemas.microsoft.com/office/powerpoint/2010/main" val="2908661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7E3645-AB7F-0773-7C4A-2942E2C702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9140" y="0"/>
            <a:ext cx="12550279" cy="7000407"/>
          </a:xfrm>
          <a:prstGeom prst="rect">
            <a:avLst/>
          </a:prstGeom>
        </p:spPr>
      </p:pic>
      <p:sp>
        <p:nvSpPr>
          <p:cNvPr id="3" name="Subtitle 2">
            <a:extLst>
              <a:ext uri="{FF2B5EF4-FFF2-40B4-BE49-F238E27FC236}">
                <a16:creationId xmlns:a16="http://schemas.microsoft.com/office/drawing/2014/main" id="{A2976830-B94E-13F9-37E0-C49878AC0944}"/>
              </a:ext>
            </a:extLst>
          </p:cNvPr>
          <p:cNvSpPr>
            <a:spLocks noGrp="1"/>
          </p:cNvSpPr>
          <p:nvPr>
            <p:ph type="subTitle" idx="1"/>
          </p:nvPr>
        </p:nvSpPr>
        <p:spPr>
          <a:xfrm>
            <a:off x="462952" y="1331950"/>
            <a:ext cx="11012557" cy="1655762"/>
          </a:xfrm>
        </p:spPr>
        <p:txBody>
          <a:bodyPr>
            <a:noAutofit/>
          </a:bodyPr>
          <a:lstStyle/>
          <a:p>
            <a:r>
              <a:rPr lang="en-US" sz="6600" b="1" dirty="0" err="1">
                <a:solidFill>
                  <a:schemeClr val="bg1"/>
                </a:solidFill>
                <a:latin typeface="Arial" panose="020B0604020202020204" pitchFamily="34" charset="0"/>
                <a:cs typeface="Arial" panose="020B0604020202020204" pitchFamily="34" charset="0"/>
              </a:rPr>
              <a:t>Vacuworx’s</a:t>
            </a:r>
            <a:r>
              <a:rPr lang="en-US" sz="6600" b="1" dirty="0">
                <a:solidFill>
                  <a:schemeClr val="bg1"/>
                </a:solidFill>
                <a:latin typeface="Arial" panose="020B0604020202020204" pitchFamily="34" charset="0"/>
                <a:cs typeface="Arial" panose="020B0604020202020204" pitchFamily="34" charset="0"/>
              </a:rPr>
              <a:t> Commitment to Folds of Honor</a:t>
            </a:r>
          </a:p>
        </p:txBody>
      </p:sp>
      <p:pic>
        <p:nvPicPr>
          <p:cNvPr id="5" name="Picture 4" descr="A black and white logo&#10;&#10;Description automatically generated with low confidence">
            <a:extLst>
              <a:ext uri="{FF2B5EF4-FFF2-40B4-BE49-F238E27FC236}">
                <a16:creationId xmlns:a16="http://schemas.microsoft.com/office/drawing/2014/main" id="{F869A20D-5FA1-5BAF-9CD0-670A419225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3834" y="3664361"/>
            <a:ext cx="3430794" cy="1003635"/>
          </a:xfrm>
          <a:prstGeom prst="rect">
            <a:avLst/>
          </a:prstGeom>
        </p:spPr>
      </p:pic>
    </p:spTree>
    <p:extLst>
      <p:ext uri="{BB962C8B-B14F-4D97-AF65-F5344CB8AC3E}">
        <p14:creationId xmlns:p14="http://schemas.microsoft.com/office/powerpoint/2010/main" val="418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94DB9-A3CE-9018-9962-E5E7EEDA9E78}"/>
              </a:ext>
            </a:extLst>
          </p:cNvPr>
          <p:cNvSpPr/>
          <p:nvPr/>
        </p:nvSpPr>
        <p:spPr>
          <a:xfrm>
            <a:off x="0" y="0"/>
            <a:ext cx="12192000" cy="1104900"/>
          </a:xfrm>
          <a:prstGeom prst="rect">
            <a:avLst/>
          </a:prstGeom>
          <a:solidFill>
            <a:srgbClr val="287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47678EB-609B-8CF2-79AF-C309EFE97354}"/>
              </a:ext>
            </a:extLst>
          </p:cNvPr>
          <p:cNvSpPr txBox="1">
            <a:spLocks/>
          </p:cNvSpPr>
          <p:nvPr/>
        </p:nvSpPr>
        <p:spPr>
          <a:xfrm>
            <a:off x="412929" y="-472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About Vacuworx</a:t>
            </a:r>
          </a:p>
        </p:txBody>
      </p:sp>
      <p:pic>
        <p:nvPicPr>
          <p:cNvPr id="6" name="Picture 5" descr="A black and white logo&#10;&#10;Description automatically generated with low confidence">
            <a:extLst>
              <a:ext uri="{FF2B5EF4-FFF2-40B4-BE49-F238E27FC236}">
                <a16:creationId xmlns:a16="http://schemas.microsoft.com/office/drawing/2014/main" id="{E93D2E3C-98A3-532F-B9D5-B93E391A81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508" y="258162"/>
            <a:ext cx="2202564" cy="644332"/>
          </a:xfrm>
          <a:prstGeom prst="rect">
            <a:avLst/>
          </a:prstGeom>
        </p:spPr>
      </p:pic>
      <p:sp>
        <p:nvSpPr>
          <p:cNvPr id="7" name="Content Placeholder 2">
            <a:extLst>
              <a:ext uri="{FF2B5EF4-FFF2-40B4-BE49-F238E27FC236}">
                <a16:creationId xmlns:a16="http://schemas.microsoft.com/office/drawing/2014/main" id="{616C35C4-E33B-FF69-7806-DE1E4BD81FDD}"/>
              </a:ext>
            </a:extLst>
          </p:cNvPr>
          <p:cNvSpPr txBox="1">
            <a:spLocks/>
          </p:cNvSpPr>
          <p:nvPr/>
        </p:nvSpPr>
        <p:spPr>
          <a:xfrm>
            <a:off x="412929" y="1278323"/>
            <a:ext cx="7969071" cy="53215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Font typeface="Arial" panose="020B0604020202020204" pitchFamily="34" charset="0"/>
              <a:buNone/>
            </a:pPr>
            <a:r>
              <a:rPr lang="en-US" sz="1800" dirty="0">
                <a:latin typeface="Arial" panose="020B0604020202020204" pitchFamily="34" charset="0"/>
                <a:cs typeface="Arial" panose="020B0604020202020204" pitchFamily="34" charset="0"/>
              </a:rPr>
              <a:t>Since 1999, Vacuworx has been engineering and manufacturing the highest quality heavy-duty vacuum lifting systems, leading the world to a safer, more productive material handing environment in many industries. </a:t>
            </a:r>
          </a:p>
          <a:p>
            <a:pPr marL="0" indent="0">
              <a:lnSpc>
                <a:spcPct val="120000"/>
              </a:lnSpc>
              <a:spcAft>
                <a:spcPts val="1200"/>
              </a:spcAft>
              <a:buFont typeface="Arial" panose="020B0604020202020204" pitchFamily="34" charset="0"/>
              <a:buNone/>
            </a:pPr>
            <a:r>
              <a:rPr lang="en-US" sz="1800" dirty="0">
                <a:latin typeface="Arial" panose="020B0604020202020204" pitchFamily="34" charset="0"/>
                <a:cs typeface="Arial" panose="020B0604020202020204" pitchFamily="34" charset="0"/>
              </a:rPr>
              <a:t>Vacuworx </a:t>
            </a:r>
            <a:r>
              <a:rPr lang="en-US" sz="1800">
                <a:latin typeface="Arial" panose="020B0604020202020204" pitchFamily="34" charset="0"/>
                <a:cs typeface="Arial" panose="020B0604020202020204" pitchFamily="34" charset="0"/>
              </a:rPr>
              <a:t>has 55 </a:t>
            </a:r>
            <a:r>
              <a:rPr lang="en-US" sz="1800" dirty="0">
                <a:latin typeface="Arial" panose="020B0604020202020204" pitchFamily="34" charset="0"/>
                <a:cs typeface="Arial" panose="020B0604020202020204" pitchFamily="34" charset="0"/>
              </a:rPr>
              <a:t>employees who all share the same idea – people don’t belong in unsafe environments. </a:t>
            </a:r>
          </a:p>
          <a:p>
            <a:pPr marL="0" indent="0">
              <a:lnSpc>
                <a:spcPct val="120000"/>
              </a:lnSpc>
              <a:spcAft>
                <a:spcPts val="1200"/>
              </a:spcAft>
              <a:buFont typeface="Arial" panose="020B0604020202020204" pitchFamily="34" charset="0"/>
              <a:buNone/>
            </a:pPr>
            <a:r>
              <a:rPr lang="en-US" sz="1800" dirty="0">
                <a:latin typeface="Arial" panose="020B0604020202020204" pitchFamily="34" charset="0"/>
                <a:cs typeface="Arial" panose="020B0604020202020204" pitchFamily="34" charset="0"/>
              </a:rPr>
              <a:t>Safety is top priority in every aspect of the business. The company is proud to be ISO Standard 9001 certified for Quality Management Systems, and design all vacuum systems in accordance with the highest safety standards. </a:t>
            </a:r>
          </a:p>
          <a:p>
            <a:pPr marL="0" indent="0">
              <a:lnSpc>
                <a:spcPct val="120000"/>
              </a:lnSpc>
              <a:spcAft>
                <a:spcPts val="1200"/>
              </a:spcAft>
              <a:buFont typeface="Arial" panose="020B0604020202020204" pitchFamily="34" charset="0"/>
              <a:buNone/>
            </a:pPr>
            <a:endParaRPr lang="en-US" sz="3300" dirty="0">
              <a:solidFill>
                <a:srgbClr val="505150"/>
              </a:solidFill>
              <a:latin typeface="Px Grotesk Light" panose="020B0404010101010104" pitchFamily="34" charset="77"/>
              <a:cs typeface="Px Grotesk Light" panose="020B0404010101010104" pitchFamily="34" charset="77"/>
            </a:endParaRPr>
          </a:p>
        </p:txBody>
      </p:sp>
      <p:grpSp>
        <p:nvGrpSpPr>
          <p:cNvPr id="21" name="Group 20">
            <a:extLst>
              <a:ext uri="{FF2B5EF4-FFF2-40B4-BE49-F238E27FC236}">
                <a16:creationId xmlns:a16="http://schemas.microsoft.com/office/drawing/2014/main" id="{0ED39B27-DD00-BDBF-FD17-79DE70E47892}"/>
              </a:ext>
            </a:extLst>
          </p:cNvPr>
          <p:cNvGrpSpPr/>
          <p:nvPr/>
        </p:nvGrpSpPr>
        <p:grpSpPr>
          <a:xfrm>
            <a:off x="1979500" y="4834844"/>
            <a:ext cx="4835927" cy="1233960"/>
            <a:chOff x="580355" y="4803820"/>
            <a:chExt cx="6087562" cy="1553334"/>
          </a:xfrm>
        </p:grpSpPr>
        <p:pic>
          <p:nvPicPr>
            <p:cNvPr id="13" name="Picture 12">
              <a:extLst>
                <a:ext uri="{FF2B5EF4-FFF2-40B4-BE49-F238E27FC236}">
                  <a16:creationId xmlns:a16="http://schemas.microsoft.com/office/drawing/2014/main" id="{C2633800-87BD-78C1-3C04-4C8A2C9730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15732" y="5615044"/>
              <a:ext cx="475328" cy="742110"/>
            </a:xfrm>
            <a:prstGeom prst="rect">
              <a:avLst/>
            </a:prstGeom>
          </p:spPr>
        </p:pic>
        <p:pic>
          <p:nvPicPr>
            <p:cNvPr id="8" name="Picture 7">
              <a:extLst>
                <a:ext uri="{FF2B5EF4-FFF2-40B4-BE49-F238E27FC236}">
                  <a16:creationId xmlns:a16="http://schemas.microsoft.com/office/drawing/2014/main" id="{F8BB7E3B-AE4D-9CD8-4550-DE36C184A4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44957" y="4803820"/>
              <a:ext cx="1013849" cy="568541"/>
            </a:xfrm>
            <a:prstGeom prst="rect">
              <a:avLst/>
            </a:prstGeom>
          </p:spPr>
        </p:pic>
        <p:pic>
          <p:nvPicPr>
            <p:cNvPr id="9" name="Picture 8">
              <a:extLst>
                <a:ext uri="{FF2B5EF4-FFF2-40B4-BE49-F238E27FC236}">
                  <a16:creationId xmlns:a16="http://schemas.microsoft.com/office/drawing/2014/main" id="{23D9E6C1-53F5-5E2B-6E81-C2FBBEBDC78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9743" y="4987445"/>
              <a:ext cx="856012" cy="336021"/>
            </a:xfrm>
            <a:prstGeom prst="rect">
              <a:avLst/>
            </a:prstGeom>
          </p:spPr>
        </p:pic>
        <p:pic>
          <p:nvPicPr>
            <p:cNvPr id="10" name="Picture 9">
              <a:extLst>
                <a:ext uri="{FF2B5EF4-FFF2-40B4-BE49-F238E27FC236}">
                  <a16:creationId xmlns:a16="http://schemas.microsoft.com/office/drawing/2014/main" id="{E38C146E-D2F5-3763-C328-EF4D0E70A5F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0355" y="4923868"/>
              <a:ext cx="774523" cy="429857"/>
            </a:xfrm>
            <a:prstGeom prst="rect">
              <a:avLst/>
            </a:prstGeom>
          </p:spPr>
        </p:pic>
        <p:pic>
          <p:nvPicPr>
            <p:cNvPr id="11" name="Picture 10">
              <a:extLst>
                <a:ext uri="{FF2B5EF4-FFF2-40B4-BE49-F238E27FC236}">
                  <a16:creationId xmlns:a16="http://schemas.microsoft.com/office/drawing/2014/main" id="{9CA276A3-A4D6-0465-9A02-8EC95C8AD25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2121" y="4917063"/>
              <a:ext cx="575796" cy="505963"/>
            </a:xfrm>
            <a:prstGeom prst="rect">
              <a:avLst/>
            </a:prstGeom>
          </p:spPr>
        </p:pic>
        <p:pic>
          <p:nvPicPr>
            <p:cNvPr id="12" name="Picture 11">
              <a:extLst>
                <a:ext uri="{FF2B5EF4-FFF2-40B4-BE49-F238E27FC236}">
                  <a16:creationId xmlns:a16="http://schemas.microsoft.com/office/drawing/2014/main" id="{058ED9E2-25B0-C252-BACC-732583E1F81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43540" y="4909584"/>
              <a:ext cx="677465" cy="513442"/>
            </a:xfrm>
            <a:prstGeom prst="rect">
              <a:avLst/>
            </a:prstGeom>
          </p:spPr>
        </p:pic>
        <p:pic>
          <p:nvPicPr>
            <p:cNvPr id="14" name="Picture 13">
              <a:extLst>
                <a:ext uri="{FF2B5EF4-FFF2-40B4-BE49-F238E27FC236}">
                  <a16:creationId xmlns:a16="http://schemas.microsoft.com/office/drawing/2014/main" id="{C61E9CE4-BE63-FB1E-D964-447E8F0021E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77090" y="5677002"/>
              <a:ext cx="926482" cy="618194"/>
            </a:xfrm>
            <a:prstGeom prst="rect">
              <a:avLst/>
            </a:prstGeom>
          </p:spPr>
        </p:pic>
        <p:pic>
          <p:nvPicPr>
            <p:cNvPr id="15" name="Picture 14">
              <a:extLst>
                <a:ext uri="{FF2B5EF4-FFF2-40B4-BE49-F238E27FC236}">
                  <a16:creationId xmlns:a16="http://schemas.microsoft.com/office/drawing/2014/main" id="{135DA04D-42DE-DCC7-EC14-ADB9958E4A2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832097" y="5733118"/>
              <a:ext cx="1108641" cy="505963"/>
            </a:xfrm>
            <a:prstGeom prst="rect">
              <a:avLst/>
            </a:prstGeom>
          </p:spPr>
        </p:pic>
      </p:grpSp>
      <p:pic>
        <p:nvPicPr>
          <p:cNvPr id="20" name="Picture 19">
            <a:extLst>
              <a:ext uri="{FF2B5EF4-FFF2-40B4-BE49-F238E27FC236}">
                <a16:creationId xmlns:a16="http://schemas.microsoft.com/office/drawing/2014/main" id="{873DAC11-78FD-1AC5-1877-07CA413B8A9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680106" y="1363062"/>
            <a:ext cx="3098965" cy="2324202"/>
          </a:xfrm>
          <a:prstGeom prst="rect">
            <a:avLst/>
          </a:prstGeom>
        </p:spPr>
      </p:pic>
      <p:pic>
        <p:nvPicPr>
          <p:cNvPr id="22" name="Picture 21">
            <a:extLst>
              <a:ext uri="{FF2B5EF4-FFF2-40B4-BE49-F238E27FC236}">
                <a16:creationId xmlns:a16="http://schemas.microsoft.com/office/drawing/2014/main" id="{2F0846B3-EFDF-532B-7E77-1F0A6326D2B1}"/>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677276" y="3820013"/>
            <a:ext cx="3101430" cy="2199889"/>
          </a:xfrm>
          <a:prstGeom prst="rect">
            <a:avLst/>
          </a:prstGeom>
        </p:spPr>
      </p:pic>
    </p:spTree>
    <p:extLst>
      <p:ext uri="{BB962C8B-B14F-4D97-AF65-F5344CB8AC3E}">
        <p14:creationId xmlns:p14="http://schemas.microsoft.com/office/powerpoint/2010/main" val="57347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94DB9-A3CE-9018-9962-E5E7EEDA9E78}"/>
              </a:ext>
            </a:extLst>
          </p:cNvPr>
          <p:cNvSpPr/>
          <p:nvPr/>
        </p:nvSpPr>
        <p:spPr>
          <a:xfrm>
            <a:off x="0" y="0"/>
            <a:ext cx="12192000" cy="1104900"/>
          </a:xfrm>
          <a:prstGeom prst="rect">
            <a:avLst/>
          </a:prstGeom>
          <a:solidFill>
            <a:srgbClr val="287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47678EB-609B-8CF2-79AF-C309EFE97354}"/>
              </a:ext>
            </a:extLst>
          </p:cNvPr>
          <p:cNvSpPr txBox="1">
            <a:spLocks/>
          </p:cNvSpPr>
          <p:nvPr/>
        </p:nvSpPr>
        <p:spPr>
          <a:xfrm>
            <a:off x="412929" y="-472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Findings and Solutions</a:t>
            </a:r>
          </a:p>
        </p:txBody>
      </p:sp>
      <p:pic>
        <p:nvPicPr>
          <p:cNvPr id="6" name="Picture 5" descr="A black and white logo&#10;&#10;Description automatically generated with low confidence">
            <a:extLst>
              <a:ext uri="{FF2B5EF4-FFF2-40B4-BE49-F238E27FC236}">
                <a16:creationId xmlns:a16="http://schemas.microsoft.com/office/drawing/2014/main" id="{E93D2E3C-98A3-532F-B9D5-B93E391A81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508" y="258162"/>
            <a:ext cx="2202564" cy="644332"/>
          </a:xfrm>
          <a:prstGeom prst="rect">
            <a:avLst/>
          </a:prstGeom>
        </p:spPr>
      </p:pic>
      <p:sp>
        <p:nvSpPr>
          <p:cNvPr id="7" name="Content Placeholder 2">
            <a:extLst>
              <a:ext uri="{FF2B5EF4-FFF2-40B4-BE49-F238E27FC236}">
                <a16:creationId xmlns:a16="http://schemas.microsoft.com/office/drawing/2014/main" id="{616C35C4-E33B-FF69-7806-DE1E4BD81FDD}"/>
              </a:ext>
            </a:extLst>
          </p:cNvPr>
          <p:cNvSpPr txBox="1">
            <a:spLocks/>
          </p:cNvSpPr>
          <p:nvPr/>
        </p:nvSpPr>
        <p:spPr>
          <a:xfrm>
            <a:off x="412929" y="1278323"/>
            <a:ext cx="7883114" cy="28479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600" b="1" dirty="0">
                <a:solidFill>
                  <a:srgbClr val="2879C4"/>
                </a:solidFill>
                <a:latin typeface="Arial" panose="020B0604020202020204" pitchFamily="34" charset="0"/>
                <a:ea typeface="Calibri" panose="020F0502020204030204" pitchFamily="34" charset="0"/>
                <a:cs typeface="Arial" panose="020B0604020202020204" pitchFamily="34" charset="0"/>
              </a:rPr>
              <a:t>FINDINGS</a:t>
            </a:r>
          </a:p>
          <a:p>
            <a:pPr marL="0" indent="0">
              <a:lnSpc>
                <a:spcPct val="120000"/>
              </a:lnSpc>
              <a:spcAft>
                <a:spcPts val="1200"/>
              </a:spcAft>
              <a:buFont typeface="Arial" panose="020B0604020202020204" pitchFamily="34" charset="0"/>
              <a:buNone/>
            </a:pPr>
            <a:r>
              <a:rPr lang="en-US" sz="1600" dirty="0">
                <a:latin typeface="Arial" panose="020B0604020202020204" pitchFamily="34" charset="0"/>
                <a:ea typeface="Calibri" panose="020F0502020204030204" pitchFamily="34" charset="0"/>
                <a:cs typeface="Arial" panose="020B0604020202020204" pitchFamily="34" charset="0"/>
              </a:rPr>
              <a:t>President of Vacuworx, Bill Solomon, recognized the lack of collaboration between the non-profit world and for-profit companies, and that many people are </a:t>
            </a:r>
            <a:r>
              <a:rPr lang="en-US" sz="1600" dirty="0">
                <a:effectLst/>
                <a:latin typeface="Arial" panose="020B0604020202020204" pitchFamily="34" charset="0"/>
                <a:ea typeface="Calibri" panose="020F0502020204030204" pitchFamily="34" charset="0"/>
                <a:cs typeface="Arial" panose="020B0604020202020204" pitchFamily="34" charset="0"/>
              </a:rPr>
              <a:t>in unfortunate situations and are seeking resources to help improve their circumstances. </a:t>
            </a:r>
          </a:p>
          <a:p>
            <a:pPr marL="0" indent="0">
              <a:lnSpc>
                <a:spcPct val="120000"/>
              </a:lnSpc>
              <a:spcAft>
                <a:spcPts val="1200"/>
              </a:spcAft>
              <a:buFont typeface="Arial" panose="020B0604020202020204" pitchFamily="34" charset="0"/>
              <a:buNone/>
            </a:pPr>
            <a:r>
              <a:rPr lang="en-US" sz="1600" dirty="0">
                <a:effectLst/>
                <a:latin typeface="Arial" panose="020B0604020202020204" pitchFamily="34" charset="0"/>
                <a:ea typeface="Calibri" panose="020F0502020204030204" pitchFamily="34" charset="0"/>
                <a:cs typeface="Arial" panose="020B0604020202020204" pitchFamily="34" charset="0"/>
              </a:rPr>
              <a:t>Folds of Honor provides educational scholarships to the spouses and children of military members who have fallen or been disabled while serving in the United States armed forces. They have awarded over 44,000 educational scholarships since 2007.</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43DF274-92E8-B308-65F1-C82198492536}"/>
              </a:ext>
            </a:extLst>
          </p:cNvPr>
          <p:cNvSpPr txBox="1"/>
          <p:nvPr/>
        </p:nvSpPr>
        <p:spPr>
          <a:xfrm>
            <a:off x="412929" y="4456431"/>
            <a:ext cx="7613471" cy="1991827"/>
          </a:xfrm>
          <a:prstGeom prst="rect">
            <a:avLst/>
          </a:prstGeom>
          <a:noFill/>
        </p:spPr>
        <p:txBody>
          <a:bodyPr wrap="square">
            <a:spAutoFit/>
          </a:bodyPr>
          <a:lstStyle/>
          <a:p>
            <a:pPr marL="0" indent="0">
              <a:lnSpc>
                <a:spcPct val="120000"/>
              </a:lnSpc>
              <a:buFont typeface="Arial" panose="020B0604020202020204" pitchFamily="34" charset="0"/>
              <a:buNone/>
            </a:pPr>
            <a:r>
              <a:rPr lang="en-US" sz="1600" b="1" dirty="0">
                <a:solidFill>
                  <a:srgbClr val="2879C4"/>
                </a:solidFill>
                <a:latin typeface="Arial" panose="020B0604020202020204" pitchFamily="34" charset="0"/>
                <a:ea typeface="Calibri" panose="020F0502020204030204" pitchFamily="34" charset="0"/>
                <a:cs typeface="Arial" panose="020B0604020202020204" pitchFamily="34" charset="0"/>
              </a:rPr>
              <a:t>SOLUTIONS</a:t>
            </a:r>
          </a:p>
          <a:p>
            <a:pPr marL="0" indent="0">
              <a:lnSpc>
                <a:spcPct val="120000"/>
              </a:lnSpc>
              <a:spcAft>
                <a:spcPts val="1200"/>
              </a:spcAft>
              <a:buFont typeface="Arial" panose="020B0604020202020204" pitchFamily="34" charset="0"/>
              <a:buNone/>
            </a:pPr>
            <a:r>
              <a:rPr lang="en-US" sz="1600" dirty="0">
                <a:effectLst/>
                <a:latin typeface="Arial" panose="020B0604020202020204" pitchFamily="34" charset="0"/>
                <a:ea typeface="Calibri" panose="020F0502020204030204" pitchFamily="34" charset="0"/>
                <a:cs typeface="Arial" panose="020B0604020202020204" pitchFamily="34" charset="0"/>
              </a:rPr>
              <a:t>Rental options continue to grow in popularity for Vacuworx customers, and s</a:t>
            </a:r>
            <a:r>
              <a:rPr lang="en-US" sz="1600" dirty="0">
                <a:latin typeface="Arial" panose="020B0604020202020204" pitchFamily="34" charset="0"/>
                <a:ea typeface="Calibri" panose="020F0502020204030204" pitchFamily="34" charset="0"/>
                <a:cs typeface="Arial" panose="020B0604020202020204" pitchFamily="34" charset="0"/>
              </a:rPr>
              <a:t>hipping the same vacuum lifter to different customers over the course of many years increases exposure for Folds of Honor.</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Aft>
                <a:spcPts val="1200"/>
              </a:spcAft>
              <a:buFont typeface="Arial" panose="020B0604020202020204" pitchFamily="34" charset="0"/>
              <a:buNone/>
            </a:pPr>
            <a:r>
              <a:rPr lang="en-US" sz="1600" dirty="0">
                <a:effectLst/>
                <a:latin typeface="Arial" panose="020B0604020202020204" pitchFamily="34" charset="0"/>
                <a:ea typeface="Calibri" panose="020F0502020204030204" pitchFamily="34" charset="0"/>
                <a:cs typeface="Arial" panose="020B0604020202020204" pitchFamily="34" charset="0"/>
              </a:rPr>
              <a:t>Vacuworx is pledging to donate a minimum of 10% of income from the RC 16 rental to Folds of Honor.</a:t>
            </a:r>
            <a:endParaRPr lang="en-US" sz="1600" dirty="0">
              <a:latin typeface="Arial" panose="020B0604020202020204" pitchFamily="34" charset="0"/>
              <a:ea typeface="Calibri" panose="020F050202020403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F1510CFF-CF82-07F8-FBF9-BBBCA6BB849F}"/>
              </a:ext>
            </a:extLst>
          </p:cNvPr>
          <p:cNvGrpSpPr/>
          <p:nvPr/>
        </p:nvGrpSpPr>
        <p:grpSpPr>
          <a:xfrm>
            <a:off x="8792455" y="1363062"/>
            <a:ext cx="2986616" cy="4920833"/>
            <a:chOff x="8616740" y="1139706"/>
            <a:chExt cx="3313935" cy="5460133"/>
          </a:xfrm>
        </p:grpSpPr>
        <p:pic>
          <p:nvPicPr>
            <p:cNvPr id="19" name="Picture 18" descr="A picture containing sky, transport, outdoor, cloud&#10;&#10;Description automatically generated">
              <a:extLst>
                <a:ext uri="{FF2B5EF4-FFF2-40B4-BE49-F238E27FC236}">
                  <a16:creationId xmlns:a16="http://schemas.microsoft.com/office/drawing/2014/main" id="{15C74268-9BFE-C68B-D260-AD512886AA4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rot="5400000">
              <a:off x="8214322" y="2929263"/>
              <a:ext cx="4072994" cy="3268157"/>
            </a:xfrm>
            <a:prstGeom prst="rect">
              <a:avLst/>
            </a:prstGeom>
          </p:spPr>
        </p:pic>
        <p:pic>
          <p:nvPicPr>
            <p:cNvPr id="21" name="Picture 20" descr="A blue triangle with white stars&#10;&#10;Description automatically generated with medium confidence">
              <a:extLst>
                <a:ext uri="{FF2B5EF4-FFF2-40B4-BE49-F238E27FC236}">
                  <a16:creationId xmlns:a16="http://schemas.microsoft.com/office/drawing/2014/main" id="{ABEF60EB-D872-CA02-0F90-1479C330DAF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250819" y="1369530"/>
              <a:ext cx="1679856" cy="782450"/>
            </a:xfrm>
            <a:prstGeom prst="rect">
              <a:avLst/>
            </a:prstGeom>
          </p:spPr>
        </p:pic>
        <p:pic>
          <p:nvPicPr>
            <p:cNvPr id="23" name="Picture 22" descr="A blue and yellow logo&#10;&#10;Description automatically generated with medium confidence">
              <a:extLst>
                <a:ext uri="{FF2B5EF4-FFF2-40B4-BE49-F238E27FC236}">
                  <a16:creationId xmlns:a16="http://schemas.microsoft.com/office/drawing/2014/main" id="{78B7DAD0-AC17-6DBF-705F-6CCFB85E90B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647713" y="1139706"/>
              <a:ext cx="1396642" cy="1104900"/>
            </a:xfrm>
            <a:prstGeom prst="rect">
              <a:avLst/>
            </a:prstGeom>
          </p:spPr>
        </p:pic>
      </p:grpSp>
    </p:spTree>
    <p:extLst>
      <p:ext uri="{BB962C8B-B14F-4D97-AF65-F5344CB8AC3E}">
        <p14:creationId xmlns:p14="http://schemas.microsoft.com/office/powerpoint/2010/main" val="3821098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94DB9-A3CE-9018-9962-E5E7EEDA9E78}"/>
              </a:ext>
            </a:extLst>
          </p:cNvPr>
          <p:cNvSpPr/>
          <p:nvPr/>
        </p:nvSpPr>
        <p:spPr>
          <a:xfrm>
            <a:off x="0" y="0"/>
            <a:ext cx="12192000" cy="1104900"/>
          </a:xfrm>
          <a:prstGeom prst="rect">
            <a:avLst/>
          </a:prstGeom>
          <a:solidFill>
            <a:srgbClr val="287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47678EB-609B-8CF2-79AF-C309EFE97354}"/>
              </a:ext>
            </a:extLst>
          </p:cNvPr>
          <p:cNvSpPr txBox="1">
            <a:spLocks/>
          </p:cNvSpPr>
          <p:nvPr/>
        </p:nvSpPr>
        <p:spPr>
          <a:xfrm>
            <a:off x="412929" y="-472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1600" dirty="0">
                <a:effectLst/>
                <a:latin typeface="Arial" panose="020B0604020202020204" pitchFamily="34" charset="0"/>
              </a:rPr>
            </a:br>
            <a:endParaRPr lang="en-US" sz="1600" dirty="0">
              <a:effectLst/>
              <a:latin typeface="Arial" panose="020B0604020202020204" pitchFamily="34" charset="0"/>
            </a:endParaRPr>
          </a:p>
          <a:p>
            <a:r>
              <a:rPr lang="en-US" sz="4000" b="1" dirty="0">
                <a:solidFill>
                  <a:schemeClr val="bg1"/>
                </a:solidFill>
                <a:effectLst/>
                <a:latin typeface="Arial" panose="020B0604020202020204" pitchFamily="34" charset="0"/>
                <a:cs typeface="Arial" panose="020B0604020202020204" pitchFamily="34" charset="0"/>
              </a:rPr>
              <a:t>Implementation </a:t>
            </a:r>
            <a:r>
              <a:rPr lang="en-US" sz="4000" b="1" dirty="0">
                <a:solidFill>
                  <a:schemeClr val="bg1"/>
                </a:solidFill>
                <a:latin typeface="Arial" panose="020B0604020202020204" pitchFamily="34" charset="0"/>
                <a:cs typeface="Arial" panose="020B0604020202020204" pitchFamily="34" charset="0"/>
              </a:rPr>
              <a:t>and </a:t>
            </a:r>
            <a:r>
              <a:rPr lang="en-US" sz="4000" b="1" dirty="0">
                <a:solidFill>
                  <a:schemeClr val="bg1"/>
                </a:solidFill>
                <a:effectLst/>
                <a:latin typeface="Arial" panose="020B0604020202020204" pitchFamily="34" charset="0"/>
                <a:cs typeface="Arial" panose="020B0604020202020204" pitchFamily="34" charset="0"/>
              </a:rPr>
              <a:t>Achievements </a:t>
            </a:r>
          </a:p>
          <a:p>
            <a:endParaRPr lang="en-US" sz="4000" b="1" dirty="0">
              <a:solidFill>
                <a:schemeClr val="bg1"/>
              </a:solidFill>
              <a:latin typeface="Arial" panose="020B0604020202020204" pitchFamily="34" charset="0"/>
              <a:cs typeface="Arial" panose="020B0604020202020204" pitchFamily="34" charset="0"/>
            </a:endParaRPr>
          </a:p>
        </p:txBody>
      </p:sp>
      <p:pic>
        <p:nvPicPr>
          <p:cNvPr id="6" name="Picture 5" descr="A black and white logo&#10;&#10;Description automatically generated with low confidence">
            <a:extLst>
              <a:ext uri="{FF2B5EF4-FFF2-40B4-BE49-F238E27FC236}">
                <a16:creationId xmlns:a16="http://schemas.microsoft.com/office/drawing/2014/main" id="{E93D2E3C-98A3-532F-B9D5-B93E391A81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508" y="258162"/>
            <a:ext cx="2202564" cy="644332"/>
          </a:xfrm>
          <a:prstGeom prst="rect">
            <a:avLst/>
          </a:prstGeom>
        </p:spPr>
      </p:pic>
      <p:sp>
        <p:nvSpPr>
          <p:cNvPr id="2" name="Content Placeholder 2">
            <a:extLst>
              <a:ext uri="{FF2B5EF4-FFF2-40B4-BE49-F238E27FC236}">
                <a16:creationId xmlns:a16="http://schemas.microsoft.com/office/drawing/2014/main" id="{626806E7-C561-DDCE-71F9-280E884A5D90}"/>
              </a:ext>
            </a:extLst>
          </p:cNvPr>
          <p:cNvSpPr txBox="1">
            <a:spLocks/>
          </p:cNvSpPr>
          <p:nvPr/>
        </p:nvSpPr>
        <p:spPr>
          <a:xfrm>
            <a:off x="412929" y="3931767"/>
            <a:ext cx="7069697" cy="248941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600" b="1" dirty="0">
                <a:solidFill>
                  <a:srgbClr val="2879C4"/>
                </a:solidFill>
                <a:latin typeface="Arial" panose="020B0604020202020204" pitchFamily="34" charset="0"/>
                <a:ea typeface="Calibri" panose="020F0502020204030204" pitchFamily="34" charset="0"/>
                <a:cs typeface="Arial" panose="020B0604020202020204" pitchFamily="34" charset="0"/>
              </a:rPr>
              <a:t>ACHIEVEMENTS</a:t>
            </a:r>
          </a:p>
          <a:p>
            <a:pPr marL="0" indent="0">
              <a:lnSpc>
                <a:spcPct val="120000"/>
              </a:lnSpc>
              <a:spcAft>
                <a:spcPts val="1200"/>
              </a:spcAft>
              <a:buNone/>
            </a:pPr>
            <a:r>
              <a:rPr lang="en-US" sz="1600" dirty="0">
                <a:effectLst/>
                <a:latin typeface="Arial" panose="020B0604020202020204" pitchFamily="34" charset="0"/>
                <a:ea typeface="Calibri" panose="020F0502020204030204" pitchFamily="34" charset="0"/>
                <a:cs typeface="Arial" panose="020B0604020202020204" pitchFamily="34" charset="0"/>
              </a:rPr>
              <a:t>The RC 16 Lifter was rented within the first week it became available.</a:t>
            </a:r>
          </a:p>
          <a:p>
            <a:pPr marL="0" indent="0">
              <a:lnSpc>
                <a:spcPct val="120000"/>
              </a:lnSpc>
              <a:spcAft>
                <a:spcPts val="1200"/>
              </a:spcAft>
              <a:buNone/>
            </a:pPr>
            <a:r>
              <a:rPr lang="en-US" sz="1600" dirty="0">
                <a:latin typeface="Arial" panose="020B0604020202020204" pitchFamily="34" charset="0"/>
                <a:ea typeface="Calibri" panose="020F0502020204030204" pitchFamily="34" charset="0"/>
                <a:cs typeface="Arial" panose="020B0604020202020204" pitchFamily="34" charset="0"/>
              </a:rPr>
              <a:t>Vacuum lifter is rented for months at a time, directly effecting the amount Vacuworx donates.</a:t>
            </a: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indent="0">
              <a:lnSpc>
                <a:spcPct val="120000"/>
              </a:lnSpc>
              <a:spcAft>
                <a:spcPts val="1200"/>
              </a:spcAft>
              <a:buNone/>
            </a:pPr>
            <a:r>
              <a:rPr lang="en-US" sz="1600" dirty="0">
                <a:latin typeface="Arial" panose="020B0604020202020204" pitchFamily="34" charset="0"/>
                <a:ea typeface="Calibri" panose="020F0502020204030204" pitchFamily="34" charset="0"/>
                <a:cs typeface="Arial" panose="020B0604020202020204" pitchFamily="34" charset="0"/>
              </a:rPr>
              <a:t>Customers are excited to operate a machine that provides more than safety on the jobsite, but an opportunity to support those in need.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F212119-C111-C486-C96D-BA20E538D1B8}"/>
              </a:ext>
            </a:extLst>
          </p:cNvPr>
          <p:cNvSpPr txBox="1">
            <a:spLocks/>
          </p:cNvSpPr>
          <p:nvPr/>
        </p:nvSpPr>
        <p:spPr>
          <a:xfrm>
            <a:off x="423876" y="1341662"/>
            <a:ext cx="7058750" cy="2103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600" b="1" dirty="0">
                <a:solidFill>
                  <a:srgbClr val="2879C4"/>
                </a:solidFill>
                <a:latin typeface="Arial" panose="020B0604020202020204" pitchFamily="34" charset="0"/>
                <a:ea typeface="Calibri" panose="020F0502020204030204" pitchFamily="34" charset="0"/>
                <a:cs typeface="Arial" panose="020B0604020202020204" pitchFamily="34" charset="0"/>
              </a:rPr>
              <a:t>IMPLEMENTATION</a:t>
            </a:r>
          </a:p>
          <a:p>
            <a:pPr marL="0" indent="0">
              <a:lnSpc>
                <a:spcPct val="120000"/>
              </a:lnSpc>
              <a:spcAft>
                <a:spcPts val="1200"/>
              </a:spcAft>
              <a:buNone/>
            </a:pPr>
            <a:r>
              <a:rPr lang="en-US" sz="1600" dirty="0">
                <a:latin typeface="Arial" panose="020B0604020202020204" pitchFamily="34" charset="0"/>
                <a:ea typeface="Calibri" panose="020F0502020204030204" pitchFamily="34" charset="0"/>
                <a:cs typeface="Arial" panose="020B0604020202020204" pitchFamily="34" charset="0"/>
              </a:rPr>
              <a:t>Once communicated to staff, Vacuworx employees eagerly started working on designing a branded wrap for the RC 16 lifter that underwent many rounds of editing.</a:t>
            </a:r>
          </a:p>
          <a:p>
            <a:pPr marL="0" indent="0">
              <a:lnSpc>
                <a:spcPct val="120000"/>
              </a:lnSpc>
              <a:spcAft>
                <a:spcPts val="1200"/>
              </a:spcAft>
              <a:buNone/>
            </a:pPr>
            <a:r>
              <a:rPr lang="en-US" sz="1600" dirty="0">
                <a:latin typeface="Arial" panose="020B0604020202020204" pitchFamily="34" charset="0"/>
                <a:ea typeface="Calibri" panose="020F0502020204030204" pitchFamily="34" charset="0"/>
                <a:cs typeface="Arial" panose="020B0604020202020204" pitchFamily="34" charset="0"/>
              </a:rPr>
              <a:t>The lifter was built and decorated at the Vacuworx headquarters in Tulsa, Oklahoma, and was kept secret until completed. </a:t>
            </a:r>
          </a:p>
        </p:txBody>
      </p:sp>
      <p:pic>
        <p:nvPicPr>
          <p:cNvPr id="12" name="Picture 11" descr="A picture containing outdoor, sky, cloud, transport&#10;&#10;Description automatically generated">
            <a:extLst>
              <a:ext uri="{FF2B5EF4-FFF2-40B4-BE49-F238E27FC236}">
                <a16:creationId xmlns:a16="http://schemas.microsoft.com/office/drawing/2014/main" id="{E92A185D-EF9E-8A21-5938-AD39B86FF60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rot="5400000">
            <a:off x="7483261" y="2247238"/>
            <a:ext cx="4790562" cy="3369059"/>
          </a:xfrm>
          <a:prstGeom prst="rect">
            <a:avLst/>
          </a:prstGeom>
        </p:spPr>
      </p:pic>
    </p:spTree>
    <p:extLst>
      <p:ext uri="{BB962C8B-B14F-4D97-AF65-F5344CB8AC3E}">
        <p14:creationId xmlns:p14="http://schemas.microsoft.com/office/powerpoint/2010/main" val="305783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894DB9-A3CE-9018-9962-E5E7EEDA9E78}"/>
              </a:ext>
            </a:extLst>
          </p:cNvPr>
          <p:cNvSpPr/>
          <p:nvPr/>
        </p:nvSpPr>
        <p:spPr>
          <a:xfrm>
            <a:off x="0" y="0"/>
            <a:ext cx="12192000" cy="1104900"/>
          </a:xfrm>
          <a:prstGeom prst="rect">
            <a:avLst/>
          </a:prstGeom>
          <a:solidFill>
            <a:srgbClr val="2879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647678EB-609B-8CF2-79AF-C309EFE97354}"/>
              </a:ext>
            </a:extLst>
          </p:cNvPr>
          <p:cNvSpPr txBox="1">
            <a:spLocks/>
          </p:cNvSpPr>
          <p:nvPr/>
        </p:nvSpPr>
        <p:spPr>
          <a:xfrm>
            <a:off x="412929" y="-472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rial" panose="020B0604020202020204" pitchFamily="34" charset="0"/>
                <a:cs typeface="Arial" panose="020B0604020202020204" pitchFamily="34" charset="0"/>
              </a:rPr>
              <a:t>What’s Next</a:t>
            </a:r>
          </a:p>
        </p:txBody>
      </p:sp>
      <p:pic>
        <p:nvPicPr>
          <p:cNvPr id="6" name="Picture 5" descr="A black and white logo&#10;&#10;Description automatically generated with low confidence">
            <a:extLst>
              <a:ext uri="{FF2B5EF4-FFF2-40B4-BE49-F238E27FC236}">
                <a16:creationId xmlns:a16="http://schemas.microsoft.com/office/drawing/2014/main" id="{E93D2E3C-98A3-532F-B9D5-B93E391A81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60508" y="258162"/>
            <a:ext cx="2202564" cy="644332"/>
          </a:xfrm>
          <a:prstGeom prst="rect">
            <a:avLst/>
          </a:prstGeom>
        </p:spPr>
      </p:pic>
      <p:sp>
        <p:nvSpPr>
          <p:cNvPr id="7" name="Content Placeholder 2">
            <a:extLst>
              <a:ext uri="{FF2B5EF4-FFF2-40B4-BE49-F238E27FC236}">
                <a16:creationId xmlns:a16="http://schemas.microsoft.com/office/drawing/2014/main" id="{616C35C4-E33B-FF69-7806-DE1E4BD81FDD}"/>
              </a:ext>
            </a:extLst>
          </p:cNvPr>
          <p:cNvSpPr txBox="1">
            <a:spLocks/>
          </p:cNvSpPr>
          <p:nvPr/>
        </p:nvSpPr>
        <p:spPr>
          <a:xfrm>
            <a:off x="412929" y="1325563"/>
            <a:ext cx="4748351" cy="23218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None/>
            </a:pPr>
            <a:r>
              <a:rPr lang="en-US" sz="1600" dirty="0">
                <a:effectLst/>
                <a:latin typeface="Arial" panose="020B0604020202020204" pitchFamily="34" charset="0"/>
                <a:ea typeface="Calibri" panose="020F0502020204030204" pitchFamily="34" charset="0"/>
                <a:cs typeface="Arial" panose="020B0604020202020204" pitchFamily="34" charset="0"/>
              </a:rPr>
              <a:t>In 2009, Solomon founded the Eagle Gift Foundation, and has been involved with a variety of organizations through donations, partnerships and grassroots events. </a:t>
            </a:r>
            <a:r>
              <a:rPr lang="en-US" sz="1600" kern="100" dirty="0">
                <a:latin typeface="Arial" panose="020B0604020202020204" pitchFamily="34" charset="0"/>
                <a:ea typeface="Calibri" panose="020F0502020204030204" pitchFamily="34" charset="0"/>
                <a:cs typeface="Arial" panose="020B0604020202020204" pitchFamily="34" charset="0"/>
              </a:rPr>
              <a:t> Through those relationships,</a:t>
            </a:r>
            <a:r>
              <a:rPr lang="en-US" sz="1600" kern="100" dirty="0">
                <a:effectLst/>
                <a:latin typeface="Arial" panose="020B0604020202020204" pitchFamily="34" charset="0"/>
                <a:ea typeface="Calibri" panose="020F0502020204030204" pitchFamily="34" charset="0"/>
                <a:cs typeface="Arial" panose="020B0604020202020204" pitchFamily="34" charset="0"/>
              </a:rPr>
              <a:t> Vacuworx </a:t>
            </a:r>
            <a:r>
              <a:rPr lang="en-US" sz="1600" b="1" kern="100" dirty="0">
                <a:solidFill>
                  <a:srgbClr val="2879C4"/>
                </a:solidFill>
                <a:effectLst/>
                <a:latin typeface="Arial" panose="020B0604020202020204" pitchFamily="34" charset="0"/>
                <a:ea typeface="Calibri" panose="020F0502020204030204" pitchFamily="34" charset="0"/>
                <a:cs typeface="Arial" panose="020B0604020202020204" pitchFamily="34" charset="0"/>
              </a:rPr>
              <a:t>plans to </a:t>
            </a:r>
            <a:r>
              <a:rPr lang="en-US" sz="1600" b="1" kern="100" dirty="0">
                <a:solidFill>
                  <a:srgbClr val="2879C4"/>
                </a:solidFill>
                <a:latin typeface="Arial" panose="020B0604020202020204" pitchFamily="34" charset="0"/>
                <a:ea typeface="Calibri" panose="020F0502020204030204" pitchFamily="34" charset="0"/>
                <a:cs typeface="Arial" panose="020B0604020202020204" pitchFamily="34" charset="0"/>
              </a:rPr>
              <a:t>expand</a:t>
            </a:r>
            <a:r>
              <a:rPr lang="en-US" sz="1600" kern="100" dirty="0">
                <a:latin typeface="Arial" panose="020B0604020202020204" pitchFamily="34" charset="0"/>
                <a:ea typeface="Calibri" panose="020F0502020204030204" pitchFamily="34" charset="0"/>
                <a:cs typeface="Arial" panose="020B0604020202020204" pitchFamily="34" charset="0"/>
              </a:rPr>
              <a:t> these special edition vacuum lifters by collaborating with other location, national, and global non-profits.</a:t>
            </a:r>
          </a:p>
        </p:txBody>
      </p:sp>
      <p:pic>
        <p:nvPicPr>
          <p:cNvPr id="11" name="Picture 10" descr="A picture containing sky, outdoor, transport, cloud&#10;&#10;Description automatically generated">
            <a:extLst>
              <a:ext uri="{FF2B5EF4-FFF2-40B4-BE49-F238E27FC236}">
                <a16:creationId xmlns:a16="http://schemas.microsoft.com/office/drawing/2014/main" id="{A7C4CC74-1734-9A28-B937-38CC9244277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8710683" y="1426284"/>
            <a:ext cx="3068387" cy="3995081"/>
          </a:xfrm>
          <a:prstGeom prst="rect">
            <a:avLst/>
          </a:prstGeom>
        </p:spPr>
      </p:pic>
      <p:pic>
        <p:nvPicPr>
          <p:cNvPr id="12" name="Picture 11" descr="A blue and yellow logo&#10;&#10;Description automatically generated with medium confidence">
            <a:extLst>
              <a:ext uri="{FF2B5EF4-FFF2-40B4-BE49-F238E27FC236}">
                <a16:creationId xmlns:a16="http://schemas.microsoft.com/office/drawing/2014/main" id="{57C4417C-BCBB-562B-DFCB-AEAC83E688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53324" y="3709722"/>
            <a:ext cx="2163592" cy="1711643"/>
          </a:xfrm>
          <a:prstGeom prst="rect">
            <a:avLst/>
          </a:prstGeom>
        </p:spPr>
      </p:pic>
      <p:sp>
        <p:nvSpPr>
          <p:cNvPr id="14" name="TextBox 13">
            <a:extLst>
              <a:ext uri="{FF2B5EF4-FFF2-40B4-BE49-F238E27FC236}">
                <a16:creationId xmlns:a16="http://schemas.microsoft.com/office/drawing/2014/main" id="{B27AA2FD-F63C-283C-2AF6-FD3FEB66A144}"/>
              </a:ext>
            </a:extLst>
          </p:cNvPr>
          <p:cNvSpPr txBox="1"/>
          <p:nvPr/>
        </p:nvSpPr>
        <p:spPr>
          <a:xfrm>
            <a:off x="412929" y="3878891"/>
            <a:ext cx="4748351" cy="1542474"/>
          </a:xfrm>
          <a:prstGeom prst="rect">
            <a:avLst/>
          </a:prstGeom>
          <a:noFill/>
        </p:spPr>
        <p:txBody>
          <a:bodyPr wrap="square">
            <a:spAutoFit/>
          </a:bodyPr>
          <a:lstStyle/>
          <a:p>
            <a:pPr marL="0" indent="0">
              <a:lnSpc>
                <a:spcPct val="120000"/>
              </a:lnSpc>
              <a:spcAft>
                <a:spcPts val="1200"/>
              </a:spcAft>
              <a:buNone/>
            </a:pPr>
            <a:r>
              <a:rPr lang="en-US" sz="1600" kern="100" dirty="0">
                <a:effectLst/>
                <a:latin typeface="Arial" panose="020B0604020202020204" pitchFamily="34" charset="0"/>
                <a:ea typeface="Calibri" panose="020F0502020204030204" pitchFamily="34" charset="0"/>
                <a:cs typeface="Arial" panose="020B0604020202020204" pitchFamily="34" charset="0"/>
              </a:rPr>
              <a:t>By expanding the company's philanthropic efforts and encouraging peers to jump onboard, Vacuworx will continue to help build synergy between the commercial sectors and non-profit companies.</a:t>
            </a:r>
            <a:endParaRPr lang="en-US" sz="1600" dirty="0">
              <a:latin typeface="Arial" panose="020B0604020202020204" pitchFamily="34" charset="0"/>
              <a:ea typeface="Calibri" panose="020F0502020204030204" pitchFamily="34" charset="0"/>
              <a:cs typeface="Arial" panose="020B0604020202020204" pitchFamily="34" charset="0"/>
            </a:endParaRPr>
          </a:p>
        </p:txBody>
      </p:sp>
      <p:pic>
        <p:nvPicPr>
          <p:cNvPr id="16" name="Picture 15" descr="A picture containing graphics, bird, graphic design, text&#10;&#10;Description automatically generated">
            <a:extLst>
              <a:ext uri="{FF2B5EF4-FFF2-40B4-BE49-F238E27FC236}">
                <a16:creationId xmlns:a16="http://schemas.microsoft.com/office/drawing/2014/main" id="{E2203494-700C-4729-A650-0C3286CFA94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64309" y="1548182"/>
            <a:ext cx="2763989" cy="1846580"/>
          </a:xfrm>
          <a:prstGeom prst="rect">
            <a:avLst/>
          </a:prstGeom>
        </p:spPr>
      </p:pic>
    </p:spTree>
    <p:extLst>
      <p:ext uri="{BB962C8B-B14F-4D97-AF65-F5344CB8AC3E}">
        <p14:creationId xmlns:p14="http://schemas.microsoft.com/office/powerpoint/2010/main" val="3558315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428</Words>
  <Application>Microsoft Macintosh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Px Grotesk Light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Alyson Cram</dc:creator>
  <cp:lastModifiedBy>Alyson Cram</cp:lastModifiedBy>
  <cp:revision>5</cp:revision>
  <dcterms:created xsi:type="dcterms:W3CDTF">2023-05-12T13:41:45Z</dcterms:created>
  <dcterms:modified xsi:type="dcterms:W3CDTF">2023-05-12T16:48:22Z</dcterms:modified>
</cp:coreProperties>
</file>